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2"/>
  </p:notesMasterIdLst>
  <p:sldIdLst>
    <p:sldId id="282" r:id="rId2"/>
    <p:sldId id="274" r:id="rId3"/>
    <p:sldId id="271" r:id="rId4"/>
    <p:sldId id="279" r:id="rId5"/>
    <p:sldId id="281" r:id="rId6"/>
    <p:sldId id="276" r:id="rId7"/>
    <p:sldId id="277" r:id="rId8"/>
    <p:sldId id="278" r:id="rId9"/>
    <p:sldId id="284" r:id="rId10"/>
    <p:sldId id="283" r:id="rId11"/>
    <p:sldId id="285" r:id="rId12"/>
    <p:sldId id="290" r:id="rId13"/>
    <p:sldId id="288" r:id="rId14"/>
    <p:sldId id="298" r:id="rId15"/>
    <p:sldId id="291" r:id="rId16"/>
    <p:sldId id="292" r:id="rId17"/>
    <p:sldId id="286" r:id="rId18"/>
    <p:sldId id="300" r:id="rId19"/>
    <p:sldId id="301" r:id="rId20"/>
    <p:sldId id="303" r:id="rId21"/>
    <p:sldId id="297" r:id="rId22"/>
    <p:sldId id="293" r:id="rId23"/>
    <p:sldId id="299" r:id="rId24"/>
    <p:sldId id="302" r:id="rId25"/>
    <p:sldId id="287" r:id="rId26"/>
    <p:sldId id="309" r:id="rId27"/>
    <p:sldId id="304" r:id="rId28"/>
    <p:sldId id="305" r:id="rId29"/>
    <p:sldId id="306" r:id="rId30"/>
    <p:sldId id="307" r:id="rId31"/>
    <p:sldId id="308" r:id="rId32"/>
    <p:sldId id="310" r:id="rId33"/>
    <p:sldId id="311" r:id="rId34"/>
    <p:sldId id="294" r:id="rId35"/>
    <p:sldId id="312" r:id="rId36"/>
    <p:sldId id="313" r:id="rId37"/>
    <p:sldId id="314" r:id="rId38"/>
    <p:sldId id="295" r:id="rId39"/>
    <p:sldId id="296" r:id="rId40"/>
    <p:sldId id="315" r:id="rId41"/>
  </p:sldIdLst>
  <p:sldSz cx="12192000" cy="6858000"/>
  <p:notesSz cx="6858000" cy="9144000"/>
  <p:embeddedFontLst>
    <p:embeddedFont>
      <p:font typeface="Pretendard ExtraBold" panose="02000903000000020004" pitchFamily="50" charset="-127"/>
      <p:bold r:id="rId43"/>
    </p:embeddedFont>
    <p:embeddedFont>
      <p:font typeface="Pretendard Light" panose="02000403000000020004" pitchFamily="50" charset="-127"/>
      <p:regular r:id="rId44"/>
    </p:embeddedFont>
    <p:embeddedFont>
      <p:font typeface="Pretendard Medium" panose="02000603000000020004" pitchFamily="50" charset="-127"/>
      <p:regular r:id="rId45"/>
    </p:embeddedFont>
    <p:embeddedFont>
      <p:font typeface="Pretendard SemiBold" panose="02000703000000020004" pitchFamily="50" charset="-127"/>
      <p:bold r:id="rId46"/>
    </p:embeddedFont>
    <p:embeddedFont>
      <p:font typeface="맑은 고딕" panose="020B0503020000020004" pitchFamily="34" charset="-127"/>
      <p:regular r:id="rId47"/>
      <p:bold r:id="rId4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94344" autoAdjust="0"/>
  </p:normalViewPr>
  <p:slideViewPr>
    <p:cSldViewPr snapToGrid="0">
      <p:cViewPr>
        <p:scale>
          <a:sx n="100" d="100"/>
          <a:sy n="100" d="100"/>
        </p:scale>
        <p:origin x="5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C2476-00EB-4EC0-A256-C630B4E5B8DF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05DB3E-F0EB-4B9D-9D71-5EEB96E482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214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881A4-ED15-388E-4A30-B5EF9C4FC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4B9CF96-8801-CA67-3C7B-4D4FEA19C7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87903B6-7354-901B-030B-07AB399E28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6F221B-7645-2A5B-7053-FDFF6AE6EB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5DB3E-F0EB-4B9D-9D71-5EEB96E4823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9937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5DB3E-F0EB-4B9D-9D71-5EEB96E4823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227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AA5A8A-BA63-430D-320F-9EDC0C510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A5F1FA2-9BBC-A5A5-1514-BD72267DDB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ADD9C32-9473-8CC9-A049-29B19FE0FE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78040C-F1A4-23D4-5F57-CB0E14E909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5DB3E-F0EB-4B9D-9D71-5EEB96E4823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156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95BAC0-F893-840F-6BE5-0FD3A793E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FBDD2B1-06C9-5863-7BE6-ED11F4CF53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43533AA-B077-9520-DD49-1FF867B24E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514416-8BA0-44A9-BAAA-8731DCF406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5DB3E-F0EB-4B9D-9D71-5EEB96E4823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355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697E7-8635-320E-86EA-BA5A9C640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C15D3C2-DC52-46E5-E700-F37570B88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6363353-6349-4470-4504-51C2716EE3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0FA51F0-3D72-1164-931A-4C29DB0EAF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5DB3E-F0EB-4B9D-9D71-5EEB96E4823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862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E8B34-11F8-924F-99B7-0EB46FF1E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A44F1F2-90FB-E03F-D1CB-7E79AFCE1F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3D0C7B4-DDB6-9641-F594-EF3BAF4D18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E0DC69-615C-9190-4951-AECEFC9309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5DB3E-F0EB-4B9D-9D71-5EEB96E48233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0071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7511B0-DA4A-C88E-CDAD-C33EA68A1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1469385-8E7E-3AA2-6395-F06B942F8B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23B9A61-DF00-1BAC-E622-87ED23612B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A0F50C-A0F6-5B47-EEAA-380AFE3603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5DB3E-F0EB-4B9D-9D71-5EEB96E48233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595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F1DEF-E9C4-DEB6-3F56-995E6F0D1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9A51011-C60F-C8A1-9749-321569A26A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416A6A4-D46A-4E5A-0F8B-B3A378DCCA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2D1E76-3B08-014C-01C8-E71289B2C9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5DB3E-F0EB-4B9D-9D71-5EEB96E48233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068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99FFA-B38C-C80B-7D69-A101A3910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97989D1-AAE4-7FC3-F4B8-7DE7358AF9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7010646-3BEF-4A4E-DD12-ABAAA25F84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6C8D97-B8B0-00EE-E58B-207773B5A9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5DB3E-F0EB-4B9D-9D71-5EEB96E48233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803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CCF252-7B5A-4423-36D7-850F99BCA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A88E28-19FA-18B3-C751-A7641C6B0A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37D35F-B1EB-2DBE-44DA-056E336E2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CDF0D2-9E15-4AD6-CB34-B959C95D2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2E7CC3-0229-1C4E-4724-6C7C18F03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418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81258-61A6-9E64-50BB-6CE4CEA2A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7673E5-44C5-DF56-CF79-1B9A04DB62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A9F867-53CA-8A41-76A4-0371918D1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AAB9C8-0729-AA8E-AF14-F80C48739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FE5713-D092-71F0-FD31-8BC10D9CB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592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0C9DA03-683D-9FED-91F0-A10DB75B99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76B215-A53B-14DE-9125-3E5D4617E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EBE61E-24B8-5FC5-4DA8-67B6E518F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540397-BDFB-F5EE-2C66-4A7F4AFFF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612C3B-4B1A-7CEF-7D8C-BFB1F36EC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993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CE86D2-34DA-284D-48F2-AF45C145A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73362F-B3B0-9721-C98C-24A5BD8F2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62D33B-F68F-1346-8E91-6995543FA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8AFDFA-DB54-100C-CF52-674DDE39A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B60BD2-BF7E-215B-568B-B21FA7923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24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62821-7D8B-29E5-BD3A-A69D54AD5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CE4CC0-8973-E6D2-8D38-33456ACA5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FE43DD-BA06-1EE7-6764-1A777CF2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442853-13A3-C200-C151-D1653979A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AE04DC-7380-D7C2-8ECE-44B74111C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5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8B48AB-40D0-9097-8913-8576C8039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3BA3D5-C2BF-D3BA-295A-5EC536FD8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3D1C34-2360-7B63-945E-8491CF88D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52B19F-0A29-2FF5-A86F-2FF182F75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1ACA95-8C6C-D15B-5076-28039B821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A10647-0BA3-6575-0BA5-E19EE1EA0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168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6459A-FA30-689F-1A08-94007E6B9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3C545E-F210-F740-9028-D0643B6910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D91B6B3-9E61-0B92-8A28-3F6AD80341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0A24F4-01F3-098E-3E89-DE2E827B3C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D53171C-081E-8F48-1205-A0388F7F65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928DCF-F19F-3C28-7168-95019DC61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3C14802-3DF7-3E4D-BB7B-DB84031CC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BF2599B-96FA-42B2-670E-18DE0AD30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571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ECEB0-EFF3-0FF6-C13F-63797C3B8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099D1D9-7898-5D76-DEA8-56A18D9E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1C93E49-2F0E-0FF6-28D1-D5148B97D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3C0540-00DA-D353-1DE8-2DC5A0CC5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7948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0B87A2-821C-FA82-6DCA-9785C623D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2690488-1FAB-4ABB-C763-41A3AED68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1FE265-6C36-D97E-03C1-B7910D05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007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C53998-0DD7-595C-DBD9-1CCC25024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D805F2-899C-153F-D91D-BC0D4AED9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80F892-7BA0-6F9E-380B-AECE3C6D8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C1C48F-6664-0696-ADF6-07EF81B65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42DAD2-5B12-EF99-2288-463925C6D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948FA0-FBC8-97A2-91B1-844993821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94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A8E72-5C22-5634-E22E-D5210044B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47E9932-6391-0CC8-CF84-D7DD77D386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32D4C6-D645-17CF-AA07-FA05B65BEB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8B450A-4E38-8C18-2388-5FDC56602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C75F3F-AEBC-E30C-1321-60FBB179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EE2E2A-9184-0297-66FA-343908D29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905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80A810B-A3AD-1C9E-1668-492EEB4A5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04E02A-D783-4640-E3B6-33AFF11381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6E70EE-05CB-4B39-10D3-CF61DE8E5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1B56B3-EDB1-4395-A70B-B6ECA3B7F82A}" type="datetimeFigureOut">
              <a:rPr lang="ko-KR" altLang="en-US" smtClean="0"/>
              <a:t>2024-12-18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F3697E-8E75-CD1F-F7AD-DAAC4E2ED6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C6224C-09D0-6291-6448-607B9B9A6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20BCDF-D607-493D-A8B9-3F7F3EDED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738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2.png"/><Relationship Id="rId7" Type="http://schemas.openxmlformats.org/officeDocument/2006/relationships/image" Target="../media/image4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openxmlformats.org/officeDocument/2006/relationships/image" Target="../media/image43.png"/><Relationship Id="rId4" Type="http://schemas.openxmlformats.org/officeDocument/2006/relationships/image" Target="../media/image3.png"/><Relationship Id="rId9" Type="http://schemas.openxmlformats.org/officeDocument/2006/relationships/image" Target="../media/image4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2.png"/><Relationship Id="rId7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2.png"/><Relationship Id="rId7" Type="http://schemas.openxmlformats.org/officeDocument/2006/relationships/image" Target="../media/image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openxmlformats.org/officeDocument/2006/relationships/image" Target="../media/image50.png"/><Relationship Id="rId4" Type="http://schemas.openxmlformats.org/officeDocument/2006/relationships/image" Target="../media/image3.png"/><Relationship Id="rId9" Type="http://schemas.openxmlformats.org/officeDocument/2006/relationships/image" Target="../media/image4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2.png"/><Relationship Id="rId7" Type="http://schemas.openxmlformats.org/officeDocument/2006/relationships/image" Target="../media/image5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2.png"/><Relationship Id="rId7" Type="http://schemas.openxmlformats.org/officeDocument/2006/relationships/image" Target="../media/image5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10" Type="http://schemas.openxmlformats.org/officeDocument/2006/relationships/image" Target="../media/image60.png"/><Relationship Id="rId4" Type="http://schemas.openxmlformats.org/officeDocument/2006/relationships/image" Target="../media/image4.png"/><Relationship Id="rId9" Type="http://schemas.openxmlformats.org/officeDocument/2006/relationships/image" Target="../media/image5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2.png"/><Relationship Id="rId7" Type="http://schemas.openxmlformats.org/officeDocument/2006/relationships/image" Target="../media/image6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2.png"/><Relationship Id="rId7" Type="http://schemas.openxmlformats.org/officeDocument/2006/relationships/image" Target="../media/image6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2.png"/><Relationship Id="rId7" Type="http://schemas.openxmlformats.org/officeDocument/2006/relationships/image" Target="../media/image6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6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18" Type="http://schemas.openxmlformats.org/officeDocument/2006/relationships/image" Target="../media/image33.png"/><Relationship Id="rId3" Type="http://schemas.openxmlformats.org/officeDocument/2006/relationships/image" Target="../media/image2.png"/><Relationship Id="rId21" Type="http://schemas.openxmlformats.org/officeDocument/2006/relationships/image" Target="../media/image36.png"/><Relationship Id="rId7" Type="http://schemas.openxmlformats.org/officeDocument/2006/relationships/image" Target="../media/image22.jpeg"/><Relationship Id="rId12" Type="http://schemas.openxmlformats.org/officeDocument/2006/relationships/image" Target="../media/image27.png"/><Relationship Id="rId17" Type="http://schemas.openxmlformats.org/officeDocument/2006/relationships/image" Target="../media/image32.jpeg"/><Relationship Id="rId2" Type="http://schemas.openxmlformats.org/officeDocument/2006/relationships/image" Target="../media/image1.png"/><Relationship Id="rId16" Type="http://schemas.openxmlformats.org/officeDocument/2006/relationships/image" Target="../media/image31.png"/><Relationship Id="rId20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26.png"/><Relationship Id="rId5" Type="http://schemas.microsoft.com/office/2007/relationships/hdphoto" Target="../media/hdphoto1.wdp"/><Relationship Id="rId15" Type="http://schemas.openxmlformats.org/officeDocument/2006/relationships/image" Target="../media/image30.png"/><Relationship Id="rId10" Type="http://schemas.openxmlformats.org/officeDocument/2006/relationships/image" Target="../media/image25.png"/><Relationship Id="rId19" Type="http://schemas.openxmlformats.org/officeDocument/2006/relationships/image" Target="../media/image34.png"/><Relationship Id="rId4" Type="http://schemas.openxmlformats.org/officeDocument/2006/relationships/image" Target="../media/image3.png"/><Relationship Id="rId9" Type="http://schemas.openxmlformats.org/officeDocument/2006/relationships/image" Target="../media/image24.png"/><Relationship Id="rId1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3" Type="http://schemas.openxmlformats.org/officeDocument/2006/relationships/image" Target="../media/image2.png"/><Relationship Id="rId7" Type="http://schemas.openxmlformats.org/officeDocument/2006/relationships/image" Target="../media/image7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3" Type="http://schemas.openxmlformats.org/officeDocument/2006/relationships/image" Target="../media/image2.png"/><Relationship Id="rId7" Type="http://schemas.openxmlformats.org/officeDocument/2006/relationships/image" Target="../media/image8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10" Type="http://schemas.openxmlformats.org/officeDocument/2006/relationships/image" Target="../media/image91.png"/><Relationship Id="rId4" Type="http://schemas.openxmlformats.org/officeDocument/2006/relationships/image" Target="../media/image4.png"/><Relationship Id="rId9" Type="http://schemas.openxmlformats.org/officeDocument/2006/relationships/image" Target="../media/image9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png"/><Relationship Id="rId5" Type="http://schemas.openxmlformats.org/officeDocument/2006/relationships/image" Target="../media/image92.pn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5.png"/><Relationship Id="rId5" Type="http://schemas.openxmlformats.org/officeDocument/2006/relationships/image" Target="../media/image94.png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10.png"/><Relationship Id="rId5" Type="http://schemas.microsoft.com/office/2007/relationships/hdphoto" Target="../media/hdphoto1.wdp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jpe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2.jpeg"/><Relationship Id="rId18" Type="http://schemas.openxmlformats.org/officeDocument/2006/relationships/image" Target="../media/image1.png"/><Relationship Id="rId3" Type="http://schemas.openxmlformats.org/officeDocument/2006/relationships/image" Target="../media/image22.jpeg"/><Relationship Id="rId21" Type="http://schemas.microsoft.com/office/2007/relationships/hdphoto" Target="../media/hdphoto1.wdp"/><Relationship Id="rId7" Type="http://schemas.openxmlformats.org/officeDocument/2006/relationships/image" Target="../media/image26.png"/><Relationship Id="rId12" Type="http://schemas.openxmlformats.org/officeDocument/2006/relationships/image" Target="../media/image31.png"/><Relationship Id="rId17" Type="http://schemas.openxmlformats.org/officeDocument/2006/relationships/image" Target="../media/image36.png"/><Relationship Id="rId2" Type="http://schemas.openxmlformats.org/officeDocument/2006/relationships/image" Target="../media/image4.png"/><Relationship Id="rId16" Type="http://schemas.openxmlformats.org/officeDocument/2006/relationships/image" Target="../media/image35.png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5" Type="http://schemas.openxmlformats.org/officeDocument/2006/relationships/image" Target="../media/image34.png"/><Relationship Id="rId10" Type="http://schemas.openxmlformats.org/officeDocument/2006/relationships/image" Target="../media/image29.png"/><Relationship Id="rId19" Type="http://schemas.openxmlformats.org/officeDocument/2006/relationships/image" Target="../media/image2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Relationship Id="rId14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2.png"/><Relationship Id="rId7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81C26-213D-45FF-A1C4-4CA75D800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D1677738-0885-0196-67A8-9C40D021626A}"/>
              </a:ext>
            </a:extLst>
          </p:cNvPr>
          <p:cNvSpPr/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06EEEE6-FC48-FB67-24CF-7957D737522B}"/>
              </a:ext>
            </a:extLst>
          </p:cNvPr>
          <p:cNvSpPr/>
          <p:nvPr/>
        </p:nvSpPr>
        <p:spPr>
          <a:xfrm flipV="1">
            <a:off x="9" y="163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A281C30-6173-7276-B1F7-64C92400D2A6}"/>
              </a:ext>
            </a:extLst>
          </p:cNvPr>
          <p:cNvCxnSpPr/>
          <p:nvPr/>
        </p:nvCxnSpPr>
        <p:spPr>
          <a:xfrm>
            <a:off x="331208" y="304797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CB2F7F5-943B-EFCE-FF30-6DFF6CE1D4E7}"/>
              </a:ext>
            </a:extLst>
          </p:cNvPr>
          <p:cNvSpPr txBox="1"/>
          <p:nvPr/>
        </p:nvSpPr>
        <p:spPr>
          <a:xfrm>
            <a:off x="3500583" y="150909"/>
            <a:ext cx="484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한화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에어로스페이스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X 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홍대 </a:t>
            </a:r>
            <a:r>
              <a:rPr lang="ko-KR" altLang="en-US" sz="1400" dirty="0" err="1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에이콘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아카데미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764B8-D456-55BF-F35D-7D325247FCD6}"/>
              </a:ext>
            </a:extLst>
          </p:cNvPr>
          <p:cNvSpPr txBox="1"/>
          <p:nvPr/>
        </p:nvSpPr>
        <p:spPr>
          <a:xfrm>
            <a:off x="1216191" y="1767594"/>
            <a:ext cx="4844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타겟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정보 분석 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플랫폼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B21BCE-9479-ED84-0A8B-EB9E45BF24D2}"/>
              </a:ext>
            </a:extLst>
          </p:cNvPr>
          <p:cNvSpPr txBox="1"/>
          <p:nvPr/>
        </p:nvSpPr>
        <p:spPr>
          <a:xfrm>
            <a:off x="1251526" y="373468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i="0" dirty="0">
                <a:solidFill>
                  <a:schemeClr val="accent2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Defense</a:t>
            </a:r>
            <a:r>
              <a:rPr lang="en-US" altLang="ko-KR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Monitoring Zone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7B2B5098-EC40-7680-F0B0-2A4C3BD9EF8F}"/>
              </a:ext>
            </a:extLst>
          </p:cNvPr>
          <p:cNvCxnSpPr/>
          <p:nvPr/>
        </p:nvCxnSpPr>
        <p:spPr>
          <a:xfrm>
            <a:off x="7913460" y="6565752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CEE80FA-9A19-4794-9F61-8304449C9B73}"/>
              </a:ext>
            </a:extLst>
          </p:cNvPr>
          <p:cNvSpPr txBox="1"/>
          <p:nvPr/>
        </p:nvSpPr>
        <p:spPr>
          <a:xfrm>
            <a:off x="10982036" y="6386812"/>
            <a:ext cx="1080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천무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II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3B1F875F-3315-5576-2194-2EE80A5F6D31}"/>
              </a:ext>
            </a:extLst>
          </p:cNvPr>
          <p:cNvGrpSpPr/>
          <p:nvPr/>
        </p:nvGrpSpPr>
        <p:grpSpPr>
          <a:xfrm>
            <a:off x="5559227" y="163411"/>
            <a:ext cx="6503464" cy="5667768"/>
            <a:chOff x="5460561" y="595116"/>
            <a:chExt cx="6503464" cy="5667768"/>
          </a:xfrm>
        </p:grpSpPr>
        <p:pic>
          <p:nvPicPr>
            <p:cNvPr id="50" name="그림 49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FA5E8F76-C246-13DA-6711-DEE5E9C56C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58" name="그림 57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F3106130-889F-3179-394A-F3E965629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59" name="그림 5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AF2BB301-3079-B9A2-93C2-28FE513FA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60" name="타원 59">
            <a:extLst>
              <a:ext uri="{FF2B5EF4-FFF2-40B4-BE49-F238E27FC236}">
                <a16:creationId xmlns:a16="http://schemas.microsoft.com/office/drawing/2014/main" id="{0B171A19-01D0-3364-8E9F-59DD99969ECA}"/>
              </a:ext>
            </a:extLst>
          </p:cNvPr>
          <p:cNvSpPr/>
          <p:nvPr/>
        </p:nvSpPr>
        <p:spPr>
          <a:xfrm>
            <a:off x="7558501" y="5671619"/>
            <a:ext cx="2725336" cy="2523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2" name="그림 61" descr="스크린샷, 도표, 디자인, 예술이(가) 표시된 사진&#10;&#10;자동 생성된 설명">
            <a:extLst>
              <a:ext uri="{FF2B5EF4-FFF2-40B4-BE49-F238E27FC236}">
                <a16:creationId xmlns:a16="http://schemas.microsoft.com/office/drawing/2014/main" id="{968DDFDC-93FF-700F-FA68-B91B6E0468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40" t="55432" r="38131" b="29864"/>
          <a:stretch/>
        </p:blipFill>
        <p:spPr>
          <a:xfrm flipH="1">
            <a:off x="6323045" y="1636022"/>
            <a:ext cx="1331427" cy="465085"/>
          </a:xfrm>
          <a:prstGeom prst="rect">
            <a:avLst/>
          </a:prstGeom>
        </p:spPr>
      </p:pic>
      <p:pic>
        <p:nvPicPr>
          <p:cNvPr id="9" name="그림 8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B7A9B5FE-72CF-D762-D184-9E6E05D4D244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1274278" y="2401205"/>
            <a:ext cx="2618169" cy="132789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CEA28BA2-61C9-CDEA-6E3F-86AB32CBE081}"/>
              </a:ext>
            </a:extLst>
          </p:cNvPr>
          <p:cNvGrpSpPr/>
          <p:nvPr/>
        </p:nvGrpSpPr>
        <p:grpSpPr>
          <a:xfrm>
            <a:off x="1274278" y="4396406"/>
            <a:ext cx="4902561" cy="584775"/>
            <a:chOff x="1216191" y="4396406"/>
            <a:chExt cx="4902561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D9BF031-B2C4-7EB3-2742-3891A7979B9D}"/>
                </a:ext>
              </a:extLst>
            </p:cNvPr>
            <p:cNvSpPr txBox="1"/>
            <p:nvPr/>
          </p:nvSpPr>
          <p:spPr>
            <a:xfrm>
              <a:off x="1274278" y="4396406"/>
              <a:ext cx="484447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천무</a:t>
              </a:r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 </a:t>
              </a:r>
              <a:r>
                <a:rPr lang="en-US" altLang="ko-KR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- II</a:t>
              </a:r>
              <a:endPara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7DCA3CC2-CD84-2D6A-911A-6F7CBEB7D76E}"/>
                </a:ext>
              </a:extLst>
            </p:cNvPr>
            <p:cNvCxnSpPr>
              <a:cxnSpLocks/>
            </p:cNvCxnSpPr>
            <p:nvPr/>
          </p:nvCxnSpPr>
          <p:spPr>
            <a:xfrm>
              <a:off x="1216191" y="4422401"/>
              <a:ext cx="0" cy="532785"/>
            </a:xfrm>
            <a:prstGeom prst="line">
              <a:avLst/>
            </a:prstGeom>
            <a:ln w="952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" name="타원 2">
            <a:extLst>
              <a:ext uri="{FF2B5EF4-FFF2-40B4-BE49-F238E27FC236}">
                <a16:creationId xmlns:a16="http://schemas.microsoft.com/office/drawing/2014/main" id="{2232C5D0-323B-EA1A-738A-80077FC1DBAA}"/>
              </a:ext>
            </a:extLst>
          </p:cNvPr>
          <p:cNvSpPr/>
          <p:nvPr/>
        </p:nvSpPr>
        <p:spPr>
          <a:xfrm>
            <a:off x="7026164" y="1275619"/>
            <a:ext cx="3569590" cy="3569590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318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E632DB-D699-3BC4-EC7C-F29EAD9BF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그룹 79">
            <a:extLst>
              <a:ext uri="{FF2B5EF4-FFF2-40B4-BE49-F238E27FC236}">
                <a16:creationId xmlns:a16="http://schemas.microsoft.com/office/drawing/2014/main" id="{0E8B5193-D99B-B522-AF64-3CED8C42EE06}"/>
              </a:ext>
            </a:extLst>
          </p:cNvPr>
          <p:cNvGrpSpPr/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82" name="그림 8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8AC825CD-5ED5-49B7-B947-BADF30F1079F}"/>
                </a:ext>
              </a:extLst>
            </p:cNvPr>
            <p:cNvPicPr/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83" name="그림 82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7ED1DF98-E5A3-BF23-ED16-62D33FFE6910}"/>
                </a:ext>
              </a:extLst>
            </p:cNvPr>
            <p:cNvPicPr/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85" name="그림 84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4304C083-1326-36AC-2202-24B69275EB6E}"/>
                </a:ext>
              </a:extLst>
            </p:cNvPr>
            <p:cNvPicPr/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6117AEC5-AFC4-9E93-B2D8-6F54756EF2D3}"/>
              </a:ext>
            </a:extLst>
          </p:cNvPr>
          <p:cNvSpPr txBox="1"/>
          <p:nvPr/>
        </p:nvSpPr>
        <p:spPr>
          <a:xfrm>
            <a:off x="4224709" y="483656"/>
            <a:ext cx="18155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업무 분담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2C59160-CEE8-2DC9-FEEA-1B358EEF73FE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DCA224B2-1431-7338-302E-F74D2963490F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7AF5A4A5-1C68-57A0-4438-EE2736F31DC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17C9252-25BC-28B9-6AC5-F9104D7A3D27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247952ED-F361-4B68-31F9-521F2164BC5C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99DC1477-907D-192E-4DB1-CCEFBA51F58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86E65E6-30C1-AA76-45CB-0FE773FF28EB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1C109107-552B-5538-CC6F-BB77FDD21E4C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2A4B7A92-FF54-05A2-F719-CFAA389A0E0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674AC49-7AA0-F424-1A81-3619D8F04CCF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EEB5F92-B77D-0E46-B898-C2869F2C9426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B89BC49C-7380-78E8-64C6-F9A41F489DB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34" name="그림 33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175CDF84-945F-E01B-FE98-0BA02D93286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98E69EC-BF24-0130-B594-1B792C470D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1166491"/>
            <a:ext cx="12191991" cy="572363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072756C-4435-C54D-AA7A-E5224E4BC532}"/>
              </a:ext>
            </a:extLst>
          </p:cNvPr>
          <p:cNvSpPr txBox="1"/>
          <p:nvPr/>
        </p:nvSpPr>
        <p:spPr>
          <a:xfrm>
            <a:off x="2006310" y="499746"/>
            <a:ext cx="14699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WBS</a:t>
            </a:r>
            <a:endParaRPr lang="ko-KR" altLang="en-US" sz="16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0B4BF955-E8B4-31F4-FCC3-07A162BE4FEB}"/>
              </a:ext>
            </a:extLst>
          </p:cNvPr>
          <p:cNvGrpSpPr/>
          <p:nvPr/>
        </p:nvGrpSpPr>
        <p:grpSpPr>
          <a:xfrm rot="13500000">
            <a:off x="6126438" y="550746"/>
            <a:ext cx="142555" cy="150161"/>
            <a:chOff x="1904223" y="2372406"/>
            <a:chExt cx="359664" cy="359664"/>
          </a:xfrm>
        </p:grpSpPr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805A7E46-B1B3-9569-F62D-A3B41969CBF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8E8D4EBD-7321-0E53-4AF4-005F30A84F5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38ACE7AD-FC12-B33B-E58F-24B766DBB6ED}"/>
              </a:ext>
            </a:extLst>
          </p:cNvPr>
          <p:cNvGrpSpPr/>
          <p:nvPr/>
        </p:nvGrpSpPr>
        <p:grpSpPr>
          <a:xfrm rot="16200000">
            <a:off x="3389247" y="571005"/>
            <a:ext cx="174070" cy="142555"/>
            <a:chOff x="3972634" y="720754"/>
            <a:chExt cx="174070" cy="142555"/>
          </a:xfrm>
        </p:grpSpPr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893737C4-1DDA-45AC-3394-F2F83248E1E0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직선 연결선 70">
              <a:extLst>
                <a:ext uri="{FF2B5EF4-FFF2-40B4-BE49-F238E27FC236}">
                  <a16:creationId xmlns:a16="http://schemas.microsoft.com/office/drawing/2014/main" id="{C31BCA62-C8BC-BA84-23F2-B79FF12B11C2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BB8F3B76-7F8E-9BA1-C593-71DF4E4EA82C}"/>
              </a:ext>
            </a:extLst>
          </p:cNvPr>
          <p:cNvGrpSpPr/>
          <p:nvPr/>
        </p:nvGrpSpPr>
        <p:grpSpPr>
          <a:xfrm>
            <a:off x="5779569" y="607810"/>
            <a:ext cx="6503464" cy="5667768"/>
            <a:chOff x="5460561" y="595116"/>
            <a:chExt cx="6503464" cy="5667768"/>
          </a:xfrm>
        </p:grpSpPr>
        <p:pic>
          <p:nvPicPr>
            <p:cNvPr id="88" name="그림 87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BC8FA8D2-E889-B9D5-9DD2-D5314029B498}"/>
                </a:ext>
              </a:extLst>
            </p:cNvPr>
            <p:cNvPicPr/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89" name="그림 8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63AE524D-9788-468E-8260-0E20AAE1A238}"/>
                </a:ext>
              </a:extLst>
            </p:cNvPr>
            <p:cNvPicPr/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90" name="그림 89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207E8229-2824-0F70-4E64-3907F29C81BF}"/>
                </a:ext>
              </a:extLst>
            </p:cNvPr>
            <p:cNvPicPr/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graphicFrame>
        <p:nvGraphicFramePr>
          <p:cNvPr id="78" name="표 77">
            <a:extLst>
              <a:ext uri="{FF2B5EF4-FFF2-40B4-BE49-F238E27FC236}">
                <a16:creationId xmlns:a16="http://schemas.microsoft.com/office/drawing/2014/main" id="{E089714D-7A59-350F-C984-31BAA65E82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0849893"/>
              </p:ext>
            </p:extLst>
          </p:nvPr>
        </p:nvGraphicFramePr>
        <p:xfrm>
          <a:off x="534983" y="2061295"/>
          <a:ext cx="11122034" cy="421428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88862">
                  <a:extLst>
                    <a:ext uri="{9D8B030D-6E8A-4147-A177-3AD203B41FA5}">
                      <a16:colId xmlns:a16="http://schemas.microsoft.com/office/drawing/2014/main" val="2546335885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2823967160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2407211255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2883852936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2411232739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3794645870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4018236545"/>
                    </a:ext>
                  </a:extLst>
                </a:gridCol>
              </a:tblGrid>
              <a:tr h="603521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데이터 수집</a:t>
                      </a: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데이터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전처리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데이터 분석</a:t>
                      </a: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웹 구축 및 디자인</a:t>
                      </a: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서버와 웹 연결</a:t>
                      </a: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문서 작업</a:t>
                      </a: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6222379"/>
                  </a:ext>
                </a:extLst>
              </a:tr>
              <a:tr h="511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김현욱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3429725"/>
                  </a:ext>
                </a:extLst>
              </a:tr>
              <a:tr h="511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서유찬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1237069"/>
                  </a:ext>
                </a:extLst>
              </a:tr>
              <a:tr h="511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부혁훈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5294093"/>
                  </a:ext>
                </a:extLst>
              </a:tr>
              <a:tr h="511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이소명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4209852"/>
                  </a:ext>
                </a:extLst>
              </a:tr>
              <a:tr h="5410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진예찬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928319"/>
                  </a:ext>
                </a:extLst>
              </a:tr>
              <a:tr h="511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최신영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4423710"/>
                  </a:ext>
                </a:extLst>
              </a:tr>
              <a:tr h="511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현창용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업무 과제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1987334"/>
                  </a:ext>
                </a:extLst>
              </a:tr>
            </a:tbl>
          </a:graphicData>
        </a:graphic>
      </p:graphicFrame>
      <p:sp>
        <p:nvSpPr>
          <p:cNvPr id="100" name="TextBox 99">
            <a:extLst>
              <a:ext uri="{FF2B5EF4-FFF2-40B4-BE49-F238E27FC236}">
                <a16:creationId xmlns:a16="http://schemas.microsoft.com/office/drawing/2014/main" id="{57376C34-CB81-171D-7E30-14774E70FA8C}"/>
              </a:ext>
            </a:extLst>
          </p:cNvPr>
          <p:cNvSpPr txBox="1"/>
          <p:nvPr/>
        </p:nvSpPr>
        <p:spPr>
          <a:xfrm>
            <a:off x="443807" y="1296539"/>
            <a:ext cx="1551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업무 분담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3029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89E5C-4BE3-11CE-18BE-0D00A5D68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F201215B-99C5-FBC1-BE89-E42C00C92426}"/>
              </a:ext>
            </a:extLst>
          </p:cNvPr>
          <p:cNvSpPr/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B42943-C84E-79C5-26FB-9FBD0A9EB692}"/>
              </a:ext>
            </a:extLst>
          </p:cNvPr>
          <p:cNvSpPr/>
          <p:nvPr/>
        </p:nvSpPr>
        <p:spPr>
          <a:xfrm flipV="1">
            <a:off x="9" y="163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7D1FD98-A251-B232-D21A-4C77CDD5C792}"/>
              </a:ext>
            </a:extLst>
          </p:cNvPr>
          <p:cNvCxnSpPr/>
          <p:nvPr/>
        </p:nvCxnSpPr>
        <p:spPr>
          <a:xfrm>
            <a:off x="331208" y="304797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5BA7ADD-8FF7-9F2A-AB2C-EF01DFAB03D5}"/>
              </a:ext>
            </a:extLst>
          </p:cNvPr>
          <p:cNvSpPr txBox="1"/>
          <p:nvPr/>
        </p:nvSpPr>
        <p:spPr>
          <a:xfrm>
            <a:off x="3500583" y="150909"/>
            <a:ext cx="484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한화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에어로스페이스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X 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홍대 </a:t>
            </a:r>
            <a:r>
              <a:rPr lang="ko-KR" altLang="en-US" sz="1400" dirty="0" err="1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에이콘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아카데미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56CD0C-4D0F-E79C-9636-EF20AFEC7D16}"/>
              </a:ext>
            </a:extLst>
          </p:cNvPr>
          <p:cNvSpPr txBox="1"/>
          <p:nvPr/>
        </p:nvSpPr>
        <p:spPr>
          <a:xfrm>
            <a:off x="1216191" y="1767594"/>
            <a:ext cx="4844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타겟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정보 분석 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플랫폼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24A914-7FE4-93E4-FD79-52AE2149EEF3}"/>
              </a:ext>
            </a:extLst>
          </p:cNvPr>
          <p:cNvSpPr txBox="1"/>
          <p:nvPr/>
        </p:nvSpPr>
        <p:spPr>
          <a:xfrm>
            <a:off x="1251526" y="373468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i="0" dirty="0">
                <a:solidFill>
                  <a:schemeClr val="accent2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Defense</a:t>
            </a:r>
            <a:r>
              <a:rPr lang="en-US" altLang="ko-KR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Monitoring Zone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C6667734-B393-C99F-805C-52DA9784336B}"/>
              </a:ext>
            </a:extLst>
          </p:cNvPr>
          <p:cNvCxnSpPr/>
          <p:nvPr/>
        </p:nvCxnSpPr>
        <p:spPr>
          <a:xfrm>
            <a:off x="7913460" y="6565752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F97B2E0-23BE-D92B-1458-4BFA898AFBCC}"/>
              </a:ext>
            </a:extLst>
          </p:cNvPr>
          <p:cNvSpPr txBox="1"/>
          <p:nvPr/>
        </p:nvSpPr>
        <p:spPr>
          <a:xfrm>
            <a:off x="10982036" y="6386812"/>
            <a:ext cx="1080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천무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II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8100B3A0-09C1-67E7-4D70-875818F97955}"/>
              </a:ext>
            </a:extLst>
          </p:cNvPr>
          <p:cNvSpPr/>
          <p:nvPr/>
        </p:nvSpPr>
        <p:spPr>
          <a:xfrm>
            <a:off x="7558501" y="5671619"/>
            <a:ext cx="2725336" cy="2523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17EE222F-0D48-4E3F-1D67-762CA39D952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E97132">
                <a:tint val="45000"/>
                <a:satMod val="400000"/>
              </a:srgb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1274278" y="2401205"/>
            <a:ext cx="2618169" cy="13278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6675B8C7-DAC7-EAEC-B0FE-9616FB15861D}"/>
              </a:ext>
            </a:extLst>
          </p:cNvPr>
          <p:cNvGrpSpPr/>
          <p:nvPr/>
        </p:nvGrpSpPr>
        <p:grpSpPr>
          <a:xfrm>
            <a:off x="1274278" y="4396406"/>
            <a:ext cx="4902561" cy="584775"/>
            <a:chOff x="1216191" y="4396406"/>
            <a:chExt cx="4902561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8CF4121-18C2-F2BD-E728-D0D96F5F3C3B}"/>
                </a:ext>
              </a:extLst>
            </p:cNvPr>
            <p:cNvSpPr txBox="1"/>
            <p:nvPr/>
          </p:nvSpPr>
          <p:spPr>
            <a:xfrm>
              <a:off x="1274278" y="4396406"/>
              <a:ext cx="484447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데이터 수집 및 </a:t>
              </a:r>
              <a:r>
                <a:rPr lang="ko-KR" altLang="en-US" sz="3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전처리</a:t>
              </a:r>
              <a:endPara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FDA14835-AC0D-48D1-233E-DC29D4FB7CAF}"/>
                </a:ext>
              </a:extLst>
            </p:cNvPr>
            <p:cNvCxnSpPr>
              <a:cxnSpLocks/>
            </p:cNvCxnSpPr>
            <p:nvPr/>
          </p:nvCxnSpPr>
          <p:spPr>
            <a:xfrm>
              <a:off x="1216191" y="4422401"/>
              <a:ext cx="0" cy="532785"/>
            </a:xfrm>
            <a:prstGeom prst="line">
              <a:avLst/>
            </a:prstGeom>
            <a:ln w="952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323E10C5-9F8B-30C0-F629-67B85CE5A057}"/>
              </a:ext>
            </a:extLst>
          </p:cNvPr>
          <p:cNvGrpSpPr/>
          <p:nvPr/>
        </p:nvGrpSpPr>
        <p:grpSpPr>
          <a:xfrm>
            <a:off x="5559227" y="163411"/>
            <a:ext cx="6503464" cy="5667768"/>
            <a:chOff x="5460561" y="595116"/>
            <a:chExt cx="6503464" cy="5667768"/>
          </a:xfrm>
        </p:grpSpPr>
        <p:pic>
          <p:nvPicPr>
            <p:cNvPr id="50" name="그림 49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6442BFE3-56E4-A0F6-3B4F-7AA24825C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58" name="그림 57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8D982614-CD35-1C75-A47D-E109A3FF2F8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59" name="그림 5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7EE5E819-CB6C-5E42-2989-A61F6F9B8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2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pic>
        <p:nvPicPr>
          <p:cNvPr id="62" name="그림 61" descr="스크린샷, 도표, 디자인, 예술이(가) 표시된 사진&#10;&#10;자동 생성된 설명">
            <a:extLst>
              <a:ext uri="{FF2B5EF4-FFF2-40B4-BE49-F238E27FC236}">
                <a16:creationId xmlns:a16="http://schemas.microsoft.com/office/drawing/2014/main" id="{0E6FA475-0599-5BE3-5567-45765686C59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40" t="55432" r="38131" b="29864"/>
          <a:stretch/>
        </p:blipFill>
        <p:spPr>
          <a:xfrm flipH="1">
            <a:off x="6323045" y="1636022"/>
            <a:ext cx="1331427" cy="46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941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9BDEB-6BD0-C54C-C16A-C775E74BEA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037D900C-6EB5-7B65-273D-C22741DDB1D1}"/>
              </a:ext>
            </a:extLst>
          </p:cNvPr>
          <p:cNvGrpSpPr/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7" name="그림 26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017BAD8B-27B0-D535-C260-E3AAE4D387B7}"/>
                </a:ext>
              </a:extLst>
            </p:cNvPr>
            <p:cNvPicPr/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8" name="그림 27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2C7E7677-30FB-91BF-BD1E-58ECDCAFC810}"/>
                </a:ext>
              </a:extLst>
            </p:cNvPr>
            <p:cNvPicPr/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29" name="그림 2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330F0FC8-D0D2-9E64-4624-8D4868A64D60}"/>
                </a:ext>
              </a:extLst>
            </p:cNvPr>
            <p:cNvPicPr/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D9756272-BA22-64D1-9D68-6AC96856845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C49C882C-02FE-CA85-61AB-1F6E3CAE66B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AEA790E-4178-BBAB-EC44-204FB3948F86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8EB77279-14D9-E206-E603-3FA90E043267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7826F22-803B-686B-AE1F-6EEB8192C1A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2CA970C-FC9F-47E2-972C-63467868060A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219EF7FD-109E-0C7F-CA3E-DCEF3F2D3619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038AE3AB-EF55-F8C9-FECA-D9301CCE8A7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BA238AA-54D0-8510-D11C-8CB1C6888088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953C5890-653F-E47E-426C-C82451A8EC7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DF49A64F-7CA4-91BD-E6F2-CE3473B0F5F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2F7350D-8289-2F55-A5BF-DE948668BA58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78FE52F1-B48D-3829-5EAA-9AC28089F6B1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DE0A1876-99BF-B842-EA8D-B20055BD628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7377A9D-0CB6-D033-0CB8-56DC039F22C1}"/>
              </a:ext>
            </a:extLst>
          </p:cNvPr>
          <p:cNvSpPr txBox="1"/>
          <p:nvPr/>
        </p:nvSpPr>
        <p:spPr>
          <a:xfrm>
            <a:off x="-189059" y="1230324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수집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F287ACA9-D940-BBC0-F862-6A6F5B55CF8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9DD1D70-48E9-7A60-5B5E-618A40C2ABBF}"/>
              </a:ext>
            </a:extLst>
          </p:cNvPr>
          <p:cNvSpPr txBox="1"/>
          <p:nvPr/>
        </p:nvSpPr>
        <p:spPr>
          <a:xfrm>
            <a:off x="452124" y="1822815"/>
            <a:ext cx="106802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각 사이트에서 </a:t>
            </a:r>
            <a:r>
              <a:rPr lang="ko-KR" altLang="en-US" sz="20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국가별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0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기업별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기본적인 정보 및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지표로 유효하다고 판단되는 정보 취합 진행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A60E1C-987C-522E-C41C-84478CE44E70}"/>
              </a:ext>
            </a:extLst>
          </p:cNvPr>
          <p:cNvSpPr txBox="1"/>
          <p:nvPr/>
        </p:nvSpPr>
        <p:spPr>
          <a:xfrm>
            <a:off x="2006310" y="499746"/>
            <a:ext cx="14699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수집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4829D8B-9189-68C3-B45D-E1CAD7668577}"/>
              </a:ext>
            </a:extLst>
          </p:cNvPr>
          <p:cNvGrpSpPr/>
          <p:nvPr/>
        </p:nvGrpSpPr>
        <p:grpSpPr>
          <a:xfrm rot="13500000">
            <a:off x="3576648" y="567202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34000E9-3DA4-96CB-2031-B9F583DB893D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ECBAABB0-B349-D8A9-8C7A-DE0F19DEB10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E5AD7253-1FE5-E62E-7F79-8570BA3410FE}"/>
              </a:ext>
            </a:extLst>
          </p:cNvPr>
          <p:cNvSpPr txBox="1"/>
          <p:nvPr/>
        </p:nvSpPr>
        <p:spPr>
          <a:xfrm>
            <a:off x="428721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</a:t>
            </a:r>
            <a:r>
              <a:rPr lang="ko-KR" altLang="en-US" sz="1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endParaRPr lang="ko-KR" altLang="en-US" sz="16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31FB32D9-E5F4-7327-AFA4-6DCD1A921903}"/>
              </a:ext>
            </a:extLst>
          </p:cNvPr>
          <p:cNvGrpSpPr/>
          <p:nvPr/>
        </p:nvGrpSpPr>
        <p:grpSpPr>
          <a:xfrm rot="16200000">
            <a:off x="6404344" y="595351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D1F932BF-3DDD-B46F-0318-B1689DE0F76D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72B40936-C3BB-ED83-7B38-98E273E8A8FA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121DB2E1-4D12-C01B-AB1F-34573F1098FD}"/>
              </a:ext>
            </a:extLst>
          </p:cNvPr>
          <p:cNvSpPr txBox="1"/>
          <p:nvPr/>
        </p:nvSpPr>
        <p:spPr>
          <a:xfrm>
            <a:off x="7231031" y="507493"/>
            <a:ext cx="28513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</a:t>
            </a:r>
            <a:r>
              <a:rPr lang="ko-KR" altLang="en-US" sz="1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이슈</a:t>
            </a:r>
          </a:p>
        </p:txBody>
      </p: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DD6AA7E4-5F6A-5504-3A18-C2DFCA76C2B7}"/>
              </a:ext>
            </a:extLst>
          </p:cNvPr>
          <p:cNvGrpSpPr/>
          <p:nvPr/>
        </p:nvGrpSpPr>
        <p:grpSpPr>
          <a:xfrm rot="16200000">
            <a:off x="10127348" y="566465"/>
            <a:ext cx="174070" cy="142555"/>
            <a:chOff x="3972634" y="720754"/>
            <a:chExt cx="174070" cy="142555"/>
          </a:xfrm>
        </p:grpSpPr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B20564D2-9069-0227-48AB-54963583744B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0CD078D6-C580-E2A6-E077-D5E3045F64BE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3" name="그림 2" descr="텍스트, 스크린샷, 폰트, 웹 페이지이(가) 표시된 사진&#10;&#10;자동 생성된 설명">
            <a:extLst>
              <a:ext uri="{FF2B5EF4-FFF2-40B4-BE49-F238E27FC236}">
                <a16:creationId xmlns:a16="http://schemas.microsoft.com/office/drawing/2014/main" id="{844ED43E-824B-72A6-D32B-F4F9868EFBC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33" y="2469614"/>
            <a:ext cx="5687658" cy="1967160"/>
          </a:xfrm>
          <a:prstGeom prst="rect">
            <a:avLst/>
          </a:prstGeom>
        </p:spPr>
      </p:pic>
      <p:pic>
        <p:nvPicPr>
          <p:cNvPr id="18" name="그림 17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995B0CBC-896A-658F-DA1F-239C60EC77D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879" y="2438512"/>
            <a:ext cx="5687658" cy="190911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102294C4-28F0-D7CE-3B6E-32D5F0AB1F0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48" y="4558979"/>
            <a:ext cx="5687658" cy="2106063"/>
          </a:xfrm>
          <a:prstGeom prst="rect">
            <a:avLst/>
          </a:prstGeom>
        </p:spPr>
      </p:pic>
      <p:pic>
        <p:nvPicPr>
          <p:cNvPr id="24" name="그림 23" descr="텍스트, 소프트웨어, 웹 페이지, 폰트이(가) 표시된 사진&#10;&#10;자동 생성된 설명">
            <a:extLst>
              <a:ext uri="{FF2B5EF4-FFF2-40B4-BE49-F238E27FC236}">
                <a16:creationId xmlns:a16="http://schemas.microsoft.com/office/drawing/2014/main" id="{2C648121-6C97-C63B-1E81-205005500E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137" y="4509654"/>
            <a:ext cx="5395141" cy="215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135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BA60D6-21A4-BB01-FB81-C95DC8386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F9258EC6-3A1E-4666-5935-FDF97254313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9CF9F0C3-79BA-CA06-0288-B9BD520D6227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CDD16560-22A0-2F9C-3515-CD4044FCC163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25" name="그림 24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38485354-94D7-1A09-621E-639FC484BB83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8C7C0256-88C3-C35D-FB33-F7A293DFEBD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889B9CF0-A6B4-CC12-B989-5BF35589A11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2364115-683F-A5EA-4734-3A679F8D7F11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CF14459A-C0E1-1592-8FB9-AA30E53E09C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B39BC13A-1A4C-CB73-AFFD-400D1AD405A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E0A693-5FCE-43BD-8493-B8F4478E0DF5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D7D512F-4193-F0E8-A476-C2BCD519A70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91B89D17-74C7-31B4-66BB-329D9C5AE00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6E84E2E-A1F9-C1C8-1376-59D4ED820E8F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C6259AAE-9A65-1655-CD40-1D217CC6A81E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65EE593-2CB1-B533-EEAE-C7C1FF14D8C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3C97B54-0F0E-C805-1612-F7E5EF88EA0C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B8BC47C-49CA-D755-20BF-D48A68C2637E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39A9CE20-9CDA-C53E-A756-225828652C6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DFFB678A-A898-C5FE-C2EA-0D6FDCACE8B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72D0598-1F77-527F-8938-CC8589CAA831}"/>
              </a:ext>
            </a:extLst>
          </p:cNvPr>
          <p:cNvSpPr txBox="1"/>
          <p:nvPr/>
        </p:nvSpPr>
        <p:spPr>
          <a:xfrm>
            <a:off x="2006310" y="499746"/>
            <a:ext cx="14699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수집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37B3A47-24A2-C3BD-C485-33BF0CB81B4C}"/>
              </a:ext>
            </a:extLst>
          </p:cNvPr>
          <p:cNvGrpSpPr/>
          <p:nvPr/>
        </p:nvGrpSpPr>
        <p:grpSpPr>
          <a:xfrm rot="13500000">
            <a:off x="3576648" y="567202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7D6E9CB4-23EE-DC5E-3C4D-F46F5816AE7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DE004E8A-AD7F-CE59-8E71-AF2B8AC0035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70113677-A143-D1D9-DA19-AA0F057F1C1A}"/>
              </a:ext>
            </a:extLst>
          </p:cNvPr>
          <p:cNvSpPr txBox="1"/>
          <p:nvPr/>
        </p:nvSpPr>
        <p:spPr>
          <a:xfrm>
            <a:off x="428721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</a:t>
            </a:r>
            <a:r>
              <a:rPr lang="ko-KR" altLang="en-US" sz="1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endParaRPr lang="ko-KR" altLang="en-US" sz="16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82BCFFFE-F19E-10D7-DE75-660D10AC5176}"/>
              </a:ext>
            </a:extLst>
          </p:cNvPr>
          <p:cNvGrpSpPr/>
          <p:nvPr/>
        </p:nvGrpSpPr>
        <p:grpSpPr>
          <a:xfrm rot="16200000">
            <a:off x="6404344" y="595351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30A4583C-1622-CE74-7BAD-52B4101401AC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E8875942-504C-17A4-7CE7-07FA9849DD50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21E8BD78-3077-71E2-84BB-FB2E95FEED84}"/>
              </a:ext>
            </a:extLst>
          </p:cNvPr>
          <p:cNvSpPr txBox="1"/>
          <p:nvPr/>
        </p:nvSpPr>
        <p:spPr>
          <a:xfrm>
            <a:off x="7231031" y="507493"/>
            <a:ext cx="28513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</a:t>
            </a:r>
            <a:r>
              <a:rPr lang="ko-KR" altLang="en-US" sz="1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이슈</a:t>
            </a:r>
          </a:p>
        </p:txBody>
      </p: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01707AC0-F057-E032-0178-D7945FBCC5B7}"/>
              </a:ext>
            </a:extLst>
          </p:cNvPr>
          <p:cNvGrpSpPr/>
          <p:nvPr/>
        </p:nvGrpSpPr>
        <p:grpSpPr>
          <a:xfrm rot="16200000">
            <a:off x="10127348" y="566465"/>
            <a:ext cx="174070" cy="142555"/>
            <a:chOff x="3972634" y="720754"/>
            <a:chExt cx="174070" cy="142555"/>
          </a:xfrm>
        </p:grpSpPr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9B12ABEB-5B30-54DB-7941-7DC4E98E4B85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3CBF2BC5-9363-1D24-B90E-21B19A2EACA8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E09D221-11D6-6A7B-4911-C97C77DA5A64}"/>
              </a:ext>
            </a:extLst>
          </p:cNvPr>
          <p:cNvSpPr txBox="1"/>
          <p:nvPr/>
        </p:nvSpPr>
        <p:spPr>
          <a:xfrm>
            <a:off x="-189059" y="1230324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수집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1C3236-0AE1-B6C6-0EAD-BF5D2578AFF3}"/>
              </a:ext>
            </a:extLst>
          </p:cNvPr>
          <p:cNvSpPr txBox="1"/>
          <p:nvPr/>
        </p:nvSpPr>
        <p:spPr>
          <a:xfrm>
            <a:off x="452836" y="1840398"/>
            <a:ext cx="95080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각 데이터는 </a:t>
            </a:r>
            <a:r>
              <a:rPr lang="en-US" altLang="ko-KR" sz="2000" dirty="0">
                <a:solidFill>
                  <a:schemeClr val="accent6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CSV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형태로 다운로드 후 </a:t>
            </a:r>
            <a:r>
              <a:rPr lang="ko-KR" altLang="en-US" sz="2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진행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00471C17-9F31-651C-DF5A-A1E249171F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288" y="2267269"/>
            <a:ext cx="5260041" cy="3505065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50DF9266-EE36-333F-DB5E-15049AEF4B3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47984"/>
          <a:stretch/>
        </p:blipFill>
        <p:spPr>
          <a:xfrm>
            <a:off x="3283158" y="2664429"/>
            <a:ext cx="2502826" cy="301366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DC04E459-B22B-1EBE-4EC2-0C4F5D034FB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b="51173"/>
          <a:stretch/>
        </p:blipFill>
        <p:spPr>
          <a:xfrm>
            <a:off x="522887" y="2757711"/>
            <a:ext cx="2502826" cy="282891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63384D17-0832-594D-C1F2-6A6C35A2E7EA}"/>
              </a:ext>
            </a:extLst>
          </p:cNvPr>
          <p:cNvSpPr txBox="1"/>
          <p:nvPr/>
        </p:nvSpPr>
        <p:spPr>
          <a:xfrm>
            <a:off x="8476648" y="5920114"/>
            <a:ext cx="15546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일부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상세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61408-5889-04CF-37AF-5D1D47517720}"/>
              </a:ext>
            </a:extLst>
          </p:cNvPr>
          <p:cNvSpPr/>
          <p:nvPr/>
        </p:nvSpPr>
        <p:spPr>
          <a:xfrm>
            <a:off x="360262" y="2499885"/>
            <a:ext cx="5586406" cy="336700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898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C8D675-E601-A201-E2CF-2CCC0087A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51C76EF4-6FCA-BA17-41B6-BEB1F19F591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12473D34-0C20-C817-9AF9-370026593A79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131AB096-ABFA-2924-A860-AFB59F4D3FB8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25" name="그림 24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245F3CDB-6FEB-9686-B203-7AD317383D4A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B6A3DB4F-0BF9-2DE8-FCEE-EEE590D130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56323992-A5E1-C991-D062-1381EF8201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DA5D028-F357-06FA-AAB2-C6A5B71530AD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47406B4-58C9-FCFA-7BFA-C2509A68AF4E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A5100B94-EC21-CFAF-487D-B6D7800EBE3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1B2CA81-CBE1-2DB6-AC28-B8B534E1EC93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60608EF2-9BFC-F962-F2C6-3A3B82EF12D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E8A6D26-704A-5EAB-E8C4-6DFFCF4619B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38493DB-5F40-F6A9-D4C4-2A5604B00721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3DE36823-3DBC-4663-0877-109EDC0997A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95D555DD-D650-ADD6-779D-2F0E58A11C7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81B76F3-D85B-A0F5-58D5-C9D383871323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D954C317-57B2-E576-F3C3-138C47407018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5C3BC945-1932-2326-10C2-1F876030BAA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7A977661-E693-E116-22C7-49788A01745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4301E46-C4BD-721C-4F40-DBC6413F3BBE}"/>
              </a:ext>
            </a:extLst>
          </p:cNvPr>
          <p:cNvSpPr txBox="1"/>
          <p:nvPr/>
        </p:nvSpPr>
        <p:spPr>
          <a:xfrm>
            <a:off x="2006310" y="499746"/>
            <a:ext cx="14699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수집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78464C9-C048-8CC4-2115-D0B47024376D}"/>
              </a:ext>
            </a:extLst>
          </p:cNvPr>
          <p:cNvGrpSpPr/>
          <p:nvPr/>
        </p:nvGrpSpPr>
        <p:grpSpPr>
          <a:xfrm rot="13500000">
            <a:off x="3576648" y="567202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435FD54C-98C6-B2CC-E2F4-43F76975987E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7A9A5823-C197-7138-0421-E654934B2E3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60ED1F16-BF97-CBEE-7B92-97FBBA1A59CA}"/>
              </a:ext>
            </a:extLst>
          </p:cNvPr>
          <p:cNvSpPr txBox="1"/>
          <p:nvPr/>
        </p:nvSpPr>
        <p:spPr>
          <a:xfrm>
            <a:off x="428721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</a:t>
            </a:r>
            <a:r>
              <a:rPr lang="ko-KR" altLang="en-US" sz="1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endParaRPr lang="ko-KR" altLang="en-US" sz="16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379CA4B7-E80B-5342-365D-6FA35807C967}"/>
              </a:ext>
            </a:extLst>
          </p:cNvPr>
          <p:cNvGrpSpPr/>
          <p:nvPr/>
        </p:nvGrpSpPr>
        <p:grpSpPr>
          <a:xfrm rot="16200000">
            <a:off x="6404344" y="595351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181E142C-D8B5-897F-92A8-73BD74CCDC21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A9A20A4B-580F-99EB-3616-7C2F1C80E7DD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4E7E4CB2-B564-82B1-3D59-FE475EA4D8D7}"/>
              </a:ext>
            </a:extLst>
          </p:cNvPr>
          <p:cNvSpPr txBox="1"/>
          <p:nvPr/>
        </p:nvSpPr>
        <p:spPr>
          <a:xfrm>
            <a:off x="7231031" y="507493"/>
            <a:ext cx="28513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</a:t>
            </a:r>
            <a:r>
              <a:rPr lang="ko-KR" altLang="en-US" sz="1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이슈</a:t>
            </a:r>
          </a:p>
        </p:txBody>
      </p: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1D278CE9-25AF-4E5A-C1E8-99B8ABF54628}"/>
              </a:ext>
            </a:extLst>
          </p:cNvPr>
          <p:cNvGrpSpPr/>
          <p:nvPr/>
        </p:nvGrpSpPr>
        <p:grpSpPr>
          <a:xfrm rot="16200000">
            <a:off x="10127348" y="566465"/>
            <a:ext cx="174070" cy="142555"/>
            <a:chOff x="3972634" y="720754"/>
            <a:chExt cx="174070" cy="142555"/>
          </a:xfrm>
        </p:grpSpPr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911BE668-E766-0719-7B61-2AB95A9CB0B3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A6BE671B-CE00-A6EA-1A3A-4AEDA7F39224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E8E5CAD-4D4F-76B2-31FF-3965B84D66DC}"/>
              </a:ext>
            </a:extLst>
          </p:cNvPr>
          <p:cNvSpPr txBox="1"/>
          <p:nvPr/>
        </p:nvSpPr>
        <p:spPr>
          <a:xfrm>
            <a:off x="-189059" y="1230324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수집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A9B3C1-561E-24A6-2DBB-26F14C2B01E5}"/>
              </a:ext>
            </a:extLst>
          </p:cNvPr>
          <p:cNvSpPr txBox="1"/>
          <p:nvPr/>
        </p:nvSpPr>
        <p:spPr>
          <a:xfrm>
            <a:off x="452836" y="1840398"/>
            <a:ext cx="95080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수집된 데이터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ERD</a:t>
            </a:r>
            <a:endParaRPr lang="ko-KR" altLang="en-US" sz="2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4" name="그림 3" descr="텍스트, 스케치, 도표, 그림이(가) 표시된 사진&#10;&#10;자동 생성된 설명">
            <a:extLst>
              <a:ext uri="{FF2B5EF4-FFF2-40B4-BE49-F238E27FC236}">
                <a16:creationId xmlns:a16="http://schemas.microsoft.com/office/drawing/2014/main" id="{952448DC-C3F8-9816-475C-408B2E85ED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016" y="1373044"/>
            <a:ext cx="7189816" cy="5152516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FA00AB4E-4038-21E2-1A17-A501F678EDE2}"/>
              </a:ext>
            </a:extLst>
          </p:cNvPr>
          <p:cNvSpPr/>
          <p:nvPr/>
        </p:nvSpPr>
        <p:spPr>
          <a:xfrm>
            <a:off x="3797301" y="1202870"/>
            <a:ext cx="7448541" cy="540614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387F2A2-488C-91FD-A6E0-5702CF453405}"/>
              </a:ext>
            </a:extLst>
          </p:cNvPr>
          <p:cNvGrpSpPr/>
          <p:nvPr/>
        </p:nvGrpSpPr>
        <p:grpSpPr>
          <a:xfrm>
            <a:off x="446714" y="3415718"/>
            <a:ext cx="3350587" cy="732881"/>
            <a:chOff x="446714" y="3501636"/>
            <a:chExt cx="3350587" cy="732881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76AF631-CCDE-F2A1-B006-31FB58DF0F53}"/>
                </a:ext>
              </a:extLst>
            </p:cNvPr>
            <p:cNvCxnSpPr/>
            <p:nvPr/>
          </p:nvCxnSpPr>
          <p:spPr>
            <a:xfrm flipH="1">
              <a:off x="1184091" y="3507986"/>
              <a:ext cx="261321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8D8EC2D8-6298-963E-7BA7-C640FABBEB80}"/>
                </a:ext>
              </a:extLst>
            </p:cNvPr>
            <p:cNvCxnSpPr/>
            <p:nvPr/>
          </p:nvCxnSpPr>
          <p:spPr>
            <a:xfrm>
              <a:off x="1187082" y="3501636"/>
              <a:ext cx="0" cy="31952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8AC88B-FF82-12BC-FF91-F449B46E5E95}"/>
                </a:ext>
              </a:extLst>
            </p:cNvPr>
            <p:cNvSpPr txBox="1"/>
            <p:nvPr/>
          </p:nvSpPr>
          <p:spPr>
            <a:xfrm>
              <a:off x="446714" y="3895963"/>
              <a:ext cx="302956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b="1" dirty="0" err="1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국가명</a:t>
              </a:r>
              <a:r>
                <a:rPr lang="en-US" altLang="ko-KR" sz="16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, </a:t>
              </a:r>
              <a:r>
                <a:rPr lang="ko-KR" altLang="en-US" sz="16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무기</a:t>
              </a:r>
              <a:r>
                <a:rPr lang="en-US" altLang="ko-KR" sz="16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ko-KR" altLang="en-US" sz="16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카테고리로 </a:t>
              </a:r>
              <a:r>
                <a:rPr lang="en-US" altLang="ko-KR" sz="16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PK </a:t>
              </a:r>
              <a:r>
                <a:rPr lang="ko-KR" altLang="en-US" sz="16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설정</a:t>
              </a:r>
              <a:endParaRPr lang="en-US" altLang="ko-KR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DCCAD375-B6DD-059E-552B-B197C1EDCDD9}"/>
                </a:ext>
              </a:extLst>
            </p:cNvPr>
            <p:cNvCxnSpPr/>
            <p:nvPr/>
          </p:nvCxnSpPr>
          <p:spPr>
            <a:xfrm>
              <a:off x="987272" y="3818094"/>
              <a:ext cx="109144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E948BB-481A-F41C-780B-D9F72696B1CE}"/>
              </a:ext>
            </a:extLst>
          </p:cNvPr>
          <p:cNvSpPr txBox="1"/>
          <p:nvPr/>
        </p:nvSpPr>
        <p:spPr>
          <a:xfrm>
            <a:off x="264962" y="4163974"/>
            <a:ext cx="33325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카테고리에 대한 설명은 이후에 정의 합니다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3799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6AF6E-142F-D1AA-152F-A371F1B1B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9A7BD259-64F4-D0AC-EFF9-FB753A62347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AEA41605-F6CE-8F0F-854C-1507352A1BB7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B96CF04C-B079-587B-747C-6B8449AD703F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25" name="그림 24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EC7FE990-9406-9348-DFBE-3E3D9B27FA74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1CE84879-DB18-F231-E059-C6BA09A04FF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02491836-170E-0E57-5946-DD6E36DEB6C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5593DA6-8042-9CB6-F966-2BA06BE1DF6D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890E7A11-55CA-6007-9285-35C793EE21E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712A0591-A8B7-408D-C765-0023FA8A8E2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E5BDF317-F7A0-7114-DAA7-A6F5356ADA9D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6F7290AB-539C-2A49-3261-F47734DC543F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DC5AE32D-C7FF-6CB1-5276-114F2887CF0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6F82635-5A56-AC25-33D6-4BF12323827D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85A3FEF1-D0D7-6546-C253-428D8F3E9BD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19C74BB0-B3BC-5A00-E8F4-FADA95B8C29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487ABEC-385E-FBC6-4EFB-60803AAB4C8D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816F5429-B2A2-60F1-58C8-370D5B518EC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845C37FE-7950-0F1E-8358-E04F358EBF5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B55D0830-5668-A0FA-35FD-2978ECC8B8A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FF926D3-80E8-2C86-842D-4580D215E10D}"/>
              </a:ext>
            </a:extLst>
          </p:cNvPr>
          <p:cNvSpPr txBox="1"/>
          <p:nvPr/>
        </p:nvSpPr>
        <p:spPr>
          <a:xfrm>
            <a:off x="2006310" y="499746"/>
            <a:ext cx="14699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수집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C7C7CCF8-19D8-A025-C6DE-A928F4E00617}"/>
              </a:ext>
            </a:extLst>
          </p:cNvPr>
          <p:cNvGrpSpPr/>
          <p:nvPr/>
        </p:nvGrpSpPr>
        <p:grpSpPr>
          <a:xfrm rot="13500000">
            <a:off x="6520711" y="560632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9436A69-A4ED-7B90-471F-FDBE5729BBD7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1B96A91F-AE8F-4BFB-055D-44B3B6C21A6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DF67A3FE-07BC-CD5E-B538-4EA6F6DEFDF0}"/>
              </a:ext>
            </a:extLst>
          </p:cNvPr>
          <p:cNvSpPr txBox="1"/>
          <p:nvPr/>
        </p:nvSpPr>
        <p:spPr>
          <a:xfrm>
            <a:off x="428721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</a:t>
            </a:r>
            <a:r>
              <a:rPr lang="ko-KR" altLang="en-US" sz="1600" dirty="0" err="1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전처리</a:t>
            </a:r>
            <a:endParaRPr lang="ko-KR" altLang="en-US" sz="1600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8E862332-090D-1DD4-4C2F-29EB8A5B1DE3}"/>
              </a:ext>
            </a:extLst>
          </p:cNvPr>
          <p:cNvGrpSpPr/>
          <p:nvPr/>
        </p:nvGrpSpPr>
        <p:grpSpPr>
          <a:xfrm rot="16200000">
            <a:off x="3514037" y="571005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C5F3D07A-7915-CB39-936E-C7CC9BC70A02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19B09A38-D968-DB8A-7A46-D1589F243B66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160EB6CF-585C-ACE2-0084-8871CA5C141D}"/>
              </a:ext>
            </a:extLst>
          </p:cNvPr>
          <p:cNvSpPr txBox="1"/>
          <p:nvPr/>
        </p:nvSpPr>
        <p:spPr>
          <a:xfrm>
            <a:off x="7231031" y="507493"/>
            <a:ext cx="28513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</a:t>
            </a:r>
            <a:r>
              <a:rPr lang="ko-KR" altLang="en-US" sz="1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이슈</a:t>
            </a:r>
          </a:p>
        </p:txBody>
      </p: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B8C1B94C-7E09-3A43-2309-20A77C6F7C61}"/>
              </a:ext>
            </a:extLst>
          </p:cNvPr>
          <p:cNvGrpSpPr/>
          <p:nvPr/>
        </p:nvGrpSpPr>
        <p:grpSpPr>
          <a:xfrm rot="16200000">
            <a:off x="10127348" y="566465"/>
            <a:ext cx="174070" cy="142555"/>
            <a:chOff x="3972634" y="720754"/>
            <a:chExt cx="174070" cy="142555"/>
          </a:xfrm>
        </p:grpSpPr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85013CD4-271F-8175-7D06-AD52C6CDC2D5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63707710-3D61-BB0B-79DA-90C8503E0782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5ECBC98-46BB-457A-1857-B0B18254AF3D}"/>
              </a:ext>
            </a:extLst>
          </p:cNvPr>
          <p:cNvSpPr txBox="1"/>
          <p:nvPr/>
        </p:nvSpPr>
        <p:spPr>
          <a:xfrm>
            <a:off x="378480" y="1822815"/>
            <a:ext cx="95080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데이터별로 존재하는 </a:t>
            </a:r>
            <a:r>
              <a:rPr lang="ko-KR" altLang="en-US" sz="2000" u="sng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결측치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0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이상치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처리 및 불필요한 컬럼 제거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E3DE16-9BA5-8CCD-B537-3D2722D03776}"/>
              </a:ext>
            </a:extLst>
          </p:cNvPr>
          <p:cNvSpPr txBox="1"/>
          <p:nvPr/>
        </p:nvSpPr>
        <p:spPr>
          <a:xfrm>
            <a:off x="370163" y="1238040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</a:t>
            </a: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전처리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CAA40F-F1A6-B142-D101-3CBC9CB3B1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0477" y="2451887"/>
            <a:ext cx="5086692" cy="387116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C38C302C-2C0D-9625-5A0E-F88BC2ABBF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46965" y="2425377"/>
            <a:ext cx="4239362" cy="3871161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8E6187A2-D990-BF7A-0D10-BF0FA25FA802}"/>
              </a:ext>
            </a:extLst>
          </p:cNvPr>
          <p:cNvSpPr/>
          <p:nvPr/>
        </p:nvSpPr>
        <p:spPr>
          <a:xfrm>
            <a:off x="452123" y="2363095"/>
            <a:ext cx="5255205" cy="403949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4C91735-B02A-2E93-BCDD-1F0FD855A79F}"/>
              </a:ext>
            </a:extLst>
          </p:cNvPr>
          <p:cNvSpPr/>
          <p:nvPr/>
        </p:nvSpPr>
        <p:spPr>
          <a:xfrm>
            <a:off x="7166806" y="2354508"/>
            <a:ext cx="4382864" cy="403949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08549CBA-1CB4-C203-E7EB-028ABE83710D}"/>
              </a:ext>
            </a:extLst>
          </p:cNvPr>
          <p:cNvGrpSpPr/>
          <p:nvPr/>
        </p:nvGrpSpPr>
        <p:grpSpPr>
          <a:xfrm>
            <a:off x="5697336" y="2713567"/>
            <a:ext cx="830719" cy="213783"/>
            <a:chOff x="5693102" y="2713567"/>
            <a:chExt cx="830719" cy="213783"/>
          </a:xfrm>
        </p:grpSpPr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586BDB3D-3D9F-7B42-AA93-948F7843915E}"/>
                </a:ext>
              </a:extLst>
            </p:cNvPr>
            <p:cNvCxnSpPr/>
            <p:nvPr/>
          </p:nvCxnSpPr>
          <p:spPr>
            <a:xfrm>
              <a:off x="5693102" y="2715759"/>
              <a:ext cx="699231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A782DB51-473C-DD77-D178-D835CE798600}"/>
                </a:ext>
              </a:extLst>
            </p:cNvPr>
            <p:cNvCxnSpPr/>
            <p:nvPr/>
          </p:nvCxnSpPr>
          <p:spPr>
            <a:xfrm>
              <a:off x="6385983" y="2713567"/>
              <a:ext cx="0" cy="20531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8086CFAF-50D6-0F46-5AA1-85F48ACA6963}"/>
                </a:ext>
              </a:extLst>
            </p:cNvPr>
            <p:cNvCxnSpPr/>
            <p:nvPr/>
          </p:nvCxnSpPr>
          <p:spPr>
            <a:xfrm>
              <a:off x="6248701" y="2927350"/>
              <a:ext cx="27512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A1574295-1B06-5AFC-B08B-110FC2070D92}"/>
              </a:ext>
            </a:extLst>
          </p:cNvPr>
          <p:cNvGrpSpPr/>
          <p:nvPr/>
        </p:nvGrpSpPr>
        <p:grpSpPr>
          <a:xfrm>
            <a:off x="7687733" y="1608667"/>
            <a:ext cx="330200" cy="745841"/>
            <a:chOff x="7687733" y="1608667"/>
            <a:chExt cx="330200" cy="745841"/>
          </a:xfrm>
        </p:grpSpPr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66F9BC4F-70BA-F319-B5D7-BDA00D1D2A25}"/>
                </a:ext>
              </a:extLst>
            </p:cNvPr>
            <p:cNvCxnSpPr/>
            <p:nvPr/>
          </p:nvCxnSpPr>
          <p:spPr>
            <a:xfrm flipV="1">
              <a:off x="7691967" y="1689100"/>
              <a:ext cx="0" cy="66540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A6EA3915-784E-23C6-28A3-86C86AEEA36A}"/>
                </a:ext>
              </a:extLst>
            </p:cNvPr>
            <p:cNvCxnSpPr/>
            <p:nvPr/>
          </p:nvCxnSpPr>
          <p:spPr>
            <a:xfrm>
              <a:off x="7687733" y="1689100"/>
              <a:ext cx="3302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47E5A068-F1A8-D08D-B8FE-2D52C8CFD984}"/>
                </a:ext>
              </a:extLst>
            </p:cNvPr>
            <p:cNvCxnSpPr/>
            <p:nvPr/>
          </p:nvCxnSpPr>
          <p:spPr>
            <a:xfrm>
              <a:off x="8015817" y="1608667"/>
              <a:ext cx="0" cy="16721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575935A7-C2CF-3FF7-06A6-7830F08D5976}"/>
              </a:ext>
            </a:extLst>
          </p:cNvPr>
          <p:cNvSpPr txBox="1"/>
          <p:nvPr/>
        </p:nvSpPr>
        <p:spPr>
          <a:xfrm>
            <a:off x="5697336" y="3020973"/>
            <a:ext cx="16575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정보가 없는 국가의 경우</a:t>
            </a:r>
            <a:endParaRPr lang="en-US" altLang="ko-KR" sz="11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C7121C8-D0D5-615A-F8A6-75BEB44F8126}"/>
              </a:ext>
            </a:extLst>
          </p:cNvPr>
          <p:cNvSpPr txBox="1"/>
          <p:nvPr/>
        </p:nvSpPr>
        <p:spPr>
          <a:xfrm>
            <a:off x="5712795" y="3318128"/>
            <a:ext cx="16575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추가로 조사 진행</a:t>
            </a:r>
            <a:endParaRPr lang="en-US" altLang="ko-KR" sz="11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46AE785-4403-AB99-35AA-3EFAEF093326}"/>
              </a:ext>
            </a:extLst>
          </p:cNvPr>
          <p:cNvSpPr txBox="1"/>
          <p:nvPr/>
        </p:nvSpPr>
        <p:spPr>
          <a:xfrm>
            <a:off x="8055822" y="1551840"/>
            <a:ext cx="347262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도시국가 </a:t>
            </a:r>
            <a:r>
              <a:rPr lang="en-US" altLang="ko-KR" sz="11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UN</a:t>
            </a:r>
            <a:r>
              <a:rPr lang="ko-KR" altLang="en-US" sz="11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에서 지정한 독립된 국가 선별 및 필터링 수행  </a:t>
            </a:r>
            <a:endParaRPr lang="en-US" altLang="ko-KR" sz="11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65502D17-CAC3-1BBA-8039-2653C3C4AD2C}"/>
              </a:ext>
            </a:extLst>
          </p:cNvPr>
          <p:cNvCxnSpPr/>
          <p:nvPr/>
        </p:nvCxnSpPr>
        <p:spPr>
          <a:xfrm flipV="1">
            <a:off x="5116373" y="2230159"/>
            <a:ext cx="0" cy="148677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2A352271-E894-5F64-BAAE-9D80AF76F9EA}"/>
              </a:ext>
            </a:extLst>
          </p:cNvPr>
          <p:cNvCxnSpPr>
            <a:cxnSpLocks/>
          </p:cNvCxnSpPr>
          <p:nvPr/>
        </p:nvCxnSpPr>
        <p:spPr>
          <a:xfrm>
            <a:off x="5110022" y="2238167"/>
            <a:ext cx="290579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386C3304-2031-E559-1B4C-EFB5BE0313D7}"/>
              </a:ext>
            </a:extLst>
          </p:cNvPr>
          <p:cNvCxnSpPr/>
          <p:nvPr/>
        </p:nvCxnSpPr>
        <p:spPr>
          <a:xfrm>
            <a:off x="8015817" y="2137909"/>
            <a:ext cx="0" cy="1869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B389E6C8-B96E-820D-7A55-EA0BB0230FE8}"/>
              </a:ext>
            </a:extLst>
          </p:cNvPr>
          <p:cNvSpPr txBox="1"/>
          <p:nvPr/>
        </p:nvSpPr>
        <p:spPr>
          <a:xfrm>
            <a:off x="8027225" y="2100286"/>
            <a:ext cx="347262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별로 국가명이 다르기 때문에 통일화 진행</a:t>
            </a:r>
            <a:endParaRPr lang="en-US" altLang="ko-KR" sz="11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33" name="그림 132">
            <a:extLst>
              <a:ext uri="{FF2B5EF4-FFF2-40B4-BE49-F238E27FC236}">
                <a16:creationId xmlns:a16="http://schemas.microsoft.com/office/drawing/2014/main" id="{8B2EF94C-2245-3655-CBB0-5C746812835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040" y="3277008"/>
            <a:ext cx="3808706" cy="1542581"/>
          </a:xfrm>
          <a:prstGeom prst="rect">
            <a:avLst/>
          </a:prstGeom>
        </p:spPr>
      </p:pic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EF53DEAA-0FD4-90F2-2544-1326D85C3278}"/>
              </a:ext>
            </a:extLst>
          </p:cNvPr>
          <p:cNvSpPr/>
          <p:nvPr/>
        </p:nvSpPr>
        <p:spPr>
          <a:xfrm>
            <a:off x="863696" y="3216104"/>
            <a:ext cx="3911791" cy="165342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815B9B2-4120-CA47-6938-402709F00A40}"/>
              </a:ext>
            </a:extLst>
          </p:cNvPr>
          <p:cNvSpPr/>
          <p:nvPr/>
        </p:nvSpPr>
        <p:spPr>
          <a:xfrm>
            <a:off x="4462738" y="3716931"/>
            <a:ext cx="2536551" cy="30383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8D6A7151-0D9E-CDF3-42CD-ADA6C3E5C1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26081" y="3782759"/>
            <a:ext cx="2409177" cy="290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268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04184-DB9C-0E7F-AC40-27C473618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0D390C70-361B-CA4F-745C-B4567B32601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E8104829-D3DF-0301-B598-E38BA02581A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3CCA6C58-8B35-F68B-F03A-F42F23FF29AB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25" name="그림 24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EA642E87-EA91-5797-4699-0B30A1EC3CE5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D17854DD-C25B-96C6-AF05-5853926CF67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BD98356C-496C-2CFE-33F1-10ED82CC76C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61944DE-3013-1F29-6C8D-7A01AACB562E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D5F53119-4A54-7343-90DB-DF05A6964DD7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AF95E3C4-D9E2-543C-5277-022398BD7A9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DE30A4B6-E85B-E120-BE8E-5BB5EC564522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8B8FBC41-9C46-035D-6D9A-EBA81EE216FF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CFA59BEF-9785-C4FC-A299-1E502670233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AD69D55-2C08-DD6E-C0D4-1DDDB9C56E4C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AE00445E-B142-5135-FD5F-EE592E85ACC7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08266CF7-C9A7-F70B-1B16-398D9675CB4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68B126A-0D01-86FE-BE6E-57B3DD1C509F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F449F5A9-F73C-5F84-CC2A-F85C4F7DE98E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2207BDA2-FA8A-F133-0DDE-98256DE1B10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394D1EC7-A3FA-9547-91C8-B2CCE93AAF7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1D8D3C0-8522-03AF-55D7-D98274B13627}"/>
              </a:ext>
            </a:extLst>
          </p:cNvPr>
          <p:cNvSpPr txBox="1"/>
          <p:nvPr/>
        </p:nvSpPr>
        <p:spPr>
          <a:xfrm>
            <a:off x="2006310" y="499746"/>
            <a:ext cx="14699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수집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B48DAF4-6EFA-43C9-65AF-260599AB4DE5}"/>
              </a:ext>
            </a:extLst>
          </p:cNvPr>
          <p:cNvGrpSpPr/>
          <p:nvPr/>
        </p:nvGrpSpPr>
        <p:grpSpPr>
          <a:xfrm rot="13500000">
            <a:off x="10525807" y="593943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C2C7A425-5AF2-4D0B-500D-3BF72583FDA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2F6D8432-F583-A878-6D27-B542A98B46E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7BD8939A-4639-B4A8-5403-98A2975417AD}"/>
              </a:ext>
            </a:extLst>
          </p:cNvPr>
          <p:cNvSpPr txBox="1"/>
          <p:nvPr/>
        </p:nvSpPr>
        <p:spPr>
          <a:xfrm>
            <a:off x="428721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</a:t>
            </a:r>
            <a:r>
              <a:rPr lang="ko-KR" altLang="en-US" sz="1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endParaRPr lang="ko-KR" altLang="en-US" sz="16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AE4CF9FE-227C-6AFB-B2C9-E2D00BE75F91}"/>
              </a:ext>
            </a:extLst>
          </p:cNvPr>
          <p:cNvGrpSpPr/>
          <p:nvPr/>
        </p:nvGrpSpPr>
        <p:grpSpPr>
          <a:xfrm rot="16200000">
            <a:off x="3514037" y="571005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3C11B5D3-17DB-252A-7809-13896818D5BB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5C7C718A-88D5-C1A8-0654-00855C2BA93D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129170B4-EB8D-E4E9-3334-0184A1399736}"/>
              </a:ext>
            </a:extLst>
          </p:cNvPr>
          <p:cNvSpPr txBox="1"/>
          <p:nvPr/>
        </p:nvSpPr>
        <p:spPr>
          <a:xfrm>
            <a:off x="7231031" y="507493"/>
            <a:ext cx="31710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</a:t>
            </a:r>
            <a:r>
              <a:rPr lang="ko-KR" altLang="en-US" sz="1600" dirty="0" err="1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전처리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이슈</a:t>
            </a:r>
          </a:p>
        </p:txBody>
      </p: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3924A838-0270-181C-EA74-59FD024921FD}"/>
              </a:ext>
            </a:extLst>
          </p:cNvPr>
          <p:cNvGrpSpPr/>
          <p:nvPr/>
        </p:nvGrpSpPr>
        <p:grpSpPr>
          <a:xfrm rot="16200000">
            <a:off x="6380156" y="597745"/>
            <a:ext cx="174070" cy="142555"/>
            <a:chOff x="3972634" y="720754"/>
            <a:chExt cx="174070" cy="142555"/>
          </a:xfrm>
        </p:grpSpPr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8A50F0A0-EEED-15B9-2325-730ABF773988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6A6F697A-6622-AB81-BDFE-23154B02D338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97E38C0-2B87-E869-4CF4-81619DB43040}"/>
              </a:ext>
            </a:extLst>
          </p:cNvPr>
          <p:cNvSpPr txBox="1"/>
          <p:nvPr/>
        </p:nvSpPr>
        <p:spPr>
          <a:xfrm>
            <a:off x="452124" y="1822815"/>
            <a:ext cx="95080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각 국가별 </a:t>
            </a:r>
            <a:r>
              <a:rPr lang="ko-KR" altLang="en-US" sz="2000" dirty="0">
                <a:solidFill>
                  <a:srgbClr val="C0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특이사항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 존재하여 반영해서 데이터 조사 진행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ACD47F-5DD3-34AE-A4AE-228940AD2F44}"/>
              </a:ext>
            </a:extLst>
          </p:cNvPr>
          <p:cNvSpPr txBox="1"/>
          <p:nvPr/>
        </p:nvSpPr>
        <p:spPr>
          <a:xfrm>
            <a:off x="443807" y="1238040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</a:t>
            </a: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전처리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이슈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296FDC-9D5B-4B15-AB83-B5454976205B}"/>
              </a:ext>
            </a:extLst>
          </p:cNvPr>
          <p:cNvSpPr txBox="1"/>
          <p:nvPr/>
        </p:nvSpPr>
        <p:spPr>
          <a:xfrm>
            <a:off x="443807" y="2233531"/>
            <a:ext cx="95080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</a:t>
            </a:r>
            <a:r>
              <a:rPr lang="en-US" altLang="ko-KR" sz="1400" dirty="0">
                <a:solidFill>
                  <a:srgbClr val="C0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400" dirty="0">
                <a:solidFill>
                  <a:srgbClr val="C0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특이사항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: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전쟁 중인 국가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UN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무기 금수조치 국가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한국과 수교중인 국가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군사력이 매우 제한적인 국가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3E942DDB-2D08-71A3-965B-1AFAA9A6B5A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32182" b="10791"/>
          <a:stretch/>
        </p:blipFill>
        <p:spPr>
          <a:xfrm>
            <a:off x="400656" y="2680161"/>
            <a:ext cx="5647412" cy="2557858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26AB8301-8365-D04C-55E4-4DC0E731E1F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19159"/>
          <a:stretch/>
        </p:blipFill>
        <p:spPr>
          <a:xfrm>
            <a:off x="6170588" y="2664411"/>
            <a:ext cx="5563480" cy="260470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7CCFC91-6AF8-22AA-37CF-84191B01A650}"/>
              </a:ext>
            </a:extLst>
          </p:cNvPr>
          <p:cNvSpPr txBox="1"/>
          <p:nvPr/>
        </p:nvSpPr>
        <p:spPr>
          <a:xfrm>
            <a:off x="663946" y="5828844"/>
            <a:ext cx="95080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중국과 이집트의 경우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UN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지정 무기 금수조치 국가지만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실제 수출사례 및 시장이 큰 고객이므로 금수조치 리스트에서 제외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90579BB-753C-4DA1-137C-81AFE8BDF5EF}"/>
              </a:ext>
            </a:extLst>
          </p:cNvPr>
          <p:cNvSpPr/>
          <p:nvPr/>
        </p:nvSpPr>
        <p:spPr>
          <a:xfrm>
            <a:off x="339289" y="2870518"/>
            <a:ext cx="2858043" cy="36876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3F88042E-1D3B-470F-8BCF-925AA7FA3C95}"/>
              </a:ext>
            </a:extLst>
          </p:cNvPr>
          <p:cNvGrpSpPr/>
          <p:nvPr/>
        </p:nvGrpSpPr>
        <p:grpSpPr>
          <a:xfrm>
            <a:off x="436244" y="3239281"/>
            <a:ext cx="225209" cy="2875431"/>
            <a:chOff x="436244" y="3239281"/>
            <a:chExt cx="225209" cy="2875431"/>
          </a:xfrm>
        </p:grpSpPr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CB5F7EFC-C35D-6FBC-4161-9BEB01C6C337}"/>
                </a:ext>
              </a:extLst>
            </p:cNvPr>
            <p:cNvCxnSpPr/>
            <p:nvPr/>
          </p:nvCxnSpPr>
          <p:spPr>
            <a:xfrm>
              <a:off x="443807" y="3239281"/>
              <a:ext cx="0" cy="275088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BE5B1506-EA70-47B6-B022-3E765EB195BF}"/>
                </a:ext>
              </a:extLst>
            </p:cNvPr>
            <p:cNvCxnSpPr/>
            <p:nvPr/>
          </p:nvCxnSpPr>
          <p:spPr>
            <a:xfrm>
              <a:off x="436244" y="5981700"/>
              <a:ext cx="225209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EED6F0C2-B2C8-9663-7EB3-C52FA2EB5466}"/>
                </a:ext>
              </a:extLst>
            </p:cNvPr>
            <p:cNvCxnSpPr/>
            <p:nvPr/>
          </p:nvCxnSpPr>
          <p:spPr>
            <a:xfrm>
              <a:off x="652987" y="5854701"/>
              <a:ext cx="0" cy="26001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6213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96287-18BE-AB93-2377-28B24C557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08B40277-D673-E598-C6AE-E8FCEE1AB4C8}"/>
              </a:ext>
            </a:extLst>
          </p:cNvPr>
          <p:cNvSpPr/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D370B82-B324-E1CA-E4FE-E4364815F64C}"/>
              </a:ext>
            </a:extLst>
          </p:cNvPr>
          <p:cNvSpPr/>
          <p:nvPr/>
        </p:nvSpPr>
        <p:spPr>
          <a:xfrm flipV="1">
            <a:off x="9" y="163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91EDC84-B11D-1033-C5CC-38C6FF1AE789}"/>
              </a:ext>
            </a:extLst>
          </p:cNvPr>
          <p:cNvCxnSpPr/>
          <p:nvPr/>
        </p:nvCxnSpPr>
        <p:spPr>
          <a:xfrm>
            <a:off x="331208" y="304797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27BBC89-DA98-547F-695A-033EB520F0B4}"/>
              </a:ext>
            </a:extLst>
          </p:cNvPr>
          <p:cNvSpPr txBox="1"/>
          <p:nvPr/>
        </p:nvSpPr>
        <p:spPr>
          <a:xfrm>
            <a:off x="3500583" y="150909"/>
            <a:ext cx="484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한화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에어로스페이스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X 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홍대 </a:t>
            </a:r>
            <a:r>
              <a:rPr lang="ko-KR" altLang="en-US" sz="1400" dirty="0" err="1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에이콘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아카데미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C2C1BC-D13A-D5C6-C5E2-208829DF8FA9}"/>
              </a:ext>
            </a:extLst>
          </p:cNvPr>
          <p:cNvSpPr txBox="1"/>
          <p:nvPr/>
        </p:nvSpPr>
        <p:spPr>
          <a:xfrm>
            <a:off x="1216191" y="1767594"/>
            <a:ext cx="4844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타겟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정보 분석 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플랫폼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7FD6D2-3C3F-FEA1-CCBD-5316846DA031}"/>
              </a:ext>
            </a:extLst>
          </p:cNvPr>
          <p:cNvSpPr txBox="1"/>
          <p:nvPr/>
        </p:nvSpPr>
        <p:spPr>
          <a:xfrm>
            <a:off x="1251526" y="373468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i="0" dirty="0">
                <a:solidFill>
                  <a:schemeClr val="accent2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Defense</a:t>
            </a:r>
            <a:r>
              <a:rPr lang="en-US" altLang="ko-KR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Monitoring Zone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E0DD730E-5FA9-B62D-DEC3-44DB3C76312D}"/>
              </a:ext>
            </a:extLst>
          </p:cNvPr>
          <p:cNvCxnSpPr/>
          <p:nvPr/>
        </p:nvCxnSpPr>
        <p:spPr>
          <a:xfrm>
            <a:off x="7913460" y="6565752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4E23C11-E731-AF46-28C8-CBB527140200}"/>
              </a:ext>
            </a:extLst>
          </p:cNvPr>
          <p:cNvSpPr txBox="1"/>
          <p:nvPr/>
        </p:nvSpPr>
        <p:spPr>
          <a:xfrm>
            <a:off x="10982036" y="6386812"/>
            <a:ext cx="1080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천무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II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E741AD32-8B21-8188-4209-B5E23D724B5D}"/>
              </a:ext>
            </a:extLst>
          </p:cNvPr>
          <p:cNvSpPr/>
          <p:nvPr/>
        </p:nvSpPr>
        <p:spPr>
          <a:xfrm>
            <a:off x="7558501" y="5671619"/>
            <a:ext cx="2725336" cy="2523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01D536B8-D3AF-6DCE-6DD7-E6FB4A53EFC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E97132">
                <a:tint val="45000"/>
                <a:satMod val="400000"/>
              </a:srgb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1274278" y="2401205"/>
            <a:ext cx="2618169" cy="13278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F703711-6484-0519-79A7-B5A768476EF2}"/>
              </a:ext>
            </a:extLst>
          </p:cNvPr>
          <p:cNvGrpSpPr/>
          <p:nvPr/>
        </p:nvGrpSpPr>
        <p:grpSpPr>
          <a:xfrm>
            <a:off x="1274278" y="4396406"/>
            <a:ext cx="4902561" cy="584775"/>
            <a:chOff x="1216191" y="4396406"/>
            <a:chExt cx="4902561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E6148FB-063A-7B40-6252-F3BEF76CBEEF}"/>
                </a:ext>
              </a:extLst>
            </p:cNvPr>
            <p:cNvSpPr txBox="1"/>
            <p:nvPr/>
          </p:nvSpPr>
          <p:spPr>
            <a:xfrm>
              <a:off x="1274278" y="4396406"/>
              <a:ext cx="484447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데이터 분석</a:t>
              </a: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72325CBF-6BFC-9E15-57D1-D95CD6B8FCE9}"/>
                </a:ext>
              </a:extLst>
            </p:cNvPr>
            <p:cNvCxnSpPr>
              <a:cxnSpLocks/>
            </p:cNvCxnSpPr>
            <p:nvPr/>
          </p:nvCxnSpPr>
          <p:spPr>
            <a:xfrm>
              <a:off x="1216191" y="4422401"/>
              <a:ext cx="0" cy="532785"/>
            </a:xfrm>
            <a:prstGeom prst="line">
              <a:avLst/>
            </a:prstGeom>
            <a:ln w="952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F1D972C9-8A93-8512-F14B-4B967DE2B8D9}"/>
              </a:ext>
            </a:extLst>
          </p:cNvPr>
          <p:cNvGrpSpPr/>
          <p:nvPr/>
        </p:nvGrpSpPr>
        <p:grpSpPr>
          <a:xfrm>
            <a:off x="5559227" y="163411"/>
            <a:ext cx="6503464" cy="5667768"/>
            <a:chOff x="5460561" y="595116"/>
            <a:chExt cx="6503464" cy="5667768"/>
          </a:xfrm>
        </p:grpSpPr>
        <p:pic>
          <p:nvPicPr>
            <p:cNvPr id="50" name="그림 49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62D7D672-9B64-F392-6EFA-93ACFEC829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58" name="그림 57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B9ACA010-DFE3-7344-E7BA-22281161F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59" name="그림 5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7523821E-FF10-67BA-FD9F-56FC451528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2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pic>
        <p:nvPicPr>
          <p:cNvPr id="62" name="그림 61" descr="스크린샷, 도표, 디자인, 예술이(가) 표시된 사진&#10;&#10;자동 생성된 설명">
            <a:extLst>
              <a:ext uri="{FF2B5EF4-FFF2-40B4-BE49-F238E27FC236}">
                <a16:creationId xmlns:a16="http://schemas.microsoft.com/office/drawing/2014/main" id="{E5E3A88A-58E2-BB3D-424C-0E24C68FC9B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40" t="55432" r="38131" b="29864"/>
          <a:stretch/>
        </p:blipFill>
        <p:spPr>
          <a:xfrm flipH="1">
            <a:off x="6323045" y="1636022"/>
            <a:ext cx="1331427" cy="46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3141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54635-68FF-7AF9-4A9C-5B4FD8C8C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78913A41-9F93-F175-9B2C-D1667B467CF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B54EF719-062A-5218-1B3F-2976FD7525B8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33E21F6C-A68A-1C46-E169-06AEE6F56BA2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DC6685A2-18E4-08D3-B89D-75729CC35A2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F1542112-A657-2C18-BE48-9617E7146FB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01E9D85-0159-E544-50C2-1B0B67A44D39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E6C6ED6-DB82-18C0-EDD6-D9A2892FD7BE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2098474A-807C-F152-9315-B46865927F7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3A18F365-6D3D-3F4C-7F66-1E142D87957B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4CE23903-C349-480F-CB56-29BECD9938E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79BDF45D-44FC-AC56-9C01-253C611C9A9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9B44EF3-34A1-04BF-E48B-67BEC3BAF3C3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702A5534-CB98-6348-A2B6-C0AD247E6C13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134F4911-E153-0E3B-E763-69BC2F0B03D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2B92A69-F372-33B3-76D7-D5CCC19A0AC6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9E6951EF-5A5D-E543-6A0C-BFA1CC9F3426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DB10A524-E9A5-24FD-C353-743755F2197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1ACFD5DD-A692-28ED-687D-2AFF6BCB628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D15F105-BC0E-CD48-D907-CFC8A28EDD03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958D630-C134-24E2-9EA0-F216BB474AEB}"/>
              </a:ext>
            </a:extLst>
          </p:cNvPr>
          <p:cNvGrpSpPr/>
          <p:nvPr/>
        </p:nvGrpSpPr>
        <p:grpSpPr>
          <a:xfrm rot="13500000">
            <a:off x="3466499" y="533492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2E7D229D-E40C-D0EB-51C6-5AF1785A4AB9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FE73607F-6807-D7EE-1823-2D99D3D7D8B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EB99D343-4F74-47E3-4502-232C1E079C89}"/>
              </a:ext>
            </a:extLst>
          </p:cNvPr>
          <p:cNvSpPr txBox="1"/>
          <p:nvPr/>
        </p:nvSpPr>
        <p:spPr>
          <a:xfrm>
            <a:off x="367522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특이사항</a:t>
            </a: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1B6ED7DE-A22E-8620-A163-187D835302FF}"/>
              </a:ext>
            </a:extLst>
          </p:cNvPr>
          <p:cNvGrpSpPr/>
          <p:nvPr/>
        </p:nvGrpSpPr>
        <p:grpSpPr>
          <a:xfrm rot="16200000">
            <a:off x="5332276" y="570206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3F829EED-6A59-9155-4432-0E81CA341E71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500AE5A5-0CFF-01AD-0970-73BEF8BC6DF5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44731EB-FBC5-F0C8-D8CC-D1A327527873}"/>
              </a:ext>
            </a:extLst>
          </p:cNvPr>
          <p:cNvSpPr txBox="1"/>
          <p:nvPr/>
        </p:nvSpPr>
        <p:spPr>
          <a:xfrm>
            <a:off x="-189059" y="1230324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10C272-1457-1C51-E859-B10DE081FF37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조사한 국가별 지표를 바탕으로 국가별로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점수</a:t>
            </a:r>
            <a:r>
              <a:rPr lang="en-US" altLang="ko-KR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등급화</a:t>
            </a:r>
            <a:r>
              <a:rPr lang="en-US" altLang="ko-KR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환산이 가능</a:t>
            </a:r>
          </a:p>
        </p:txBody>
      </p:sp>
      <p:pic>
        <p:nvPicPr>
          <p:cNvPr id="7" name="image14.png">
            <a:extLst>
              <a:ext uri="{FF2B5EF4-FFF2-40B4-BE49-F238E27FC236}">
                <a16:creationId xmlns:a16="http://schemas.microsoft.com/office/drawing/2014/main" id="{42A5CE97-2439-8282-A665-5D817B076783}"/>
              </a:ext>
            </a:extLst>
          </p:cNvPr>
          <p:cNvPicPr/>
          <p:nvPr/>
        </p:nvPicPr>
        <p:blipFill>
          <a:blip r:embed="rId5"/>
          <a:srcRect r="23032"/>
          <a:stretch/>
        </p:blipFill>
        <p:spPr>
          <a:xfrm>
            <a:off x="540824" y="2417021"/>
            <a:ext cx="4009960" cy="4144818"/>
          </a:xfrm>
          <a:prstGeom prst="rect">
            <a:avLst/>
          </a:prstGeom>
          <a:ln/>
        </p:spPr>
      </p:pic>
      <p:pic>
        <p:nvPicPr>
          <p:cNvPr id="18" name="image1.png">
            <a:extLst>
              <a:ext uri="{FF2B5EF4-FFF2-40B4-BE49-F238E27FC236}">
                <a16:creationId xmlns:a16="http://schemas.microsoft.com/office/drawing/2014/main" id="{198C8F55-9EA7-38BD-EBFD-841E3F55C01F}"/>
              </a:ext>
            </a:extLst>
          </p:cNvPr>
          <p:cNvPicPr/>
          <p:nvPr/>
        </p:nvPicPr>
        <p:blipFill>
          <a:blip r:embed="rId6"/>
          <a:srcRect r="20161"/>
          <a:stretch/>
        </p:blipFill>
        <p:spPr>
          <a:xfrm>
            <a:off x="4713573" y="2437554"/>
            <a:ext cx="3805289" cy="3685624"/>
          </a:xfrm>
          <a:prstGeom prst="rect">
            <a:avLst/>
          </a:prstGeom>
          <a:ln/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F6214D5-3DD3-8164-2C6D-EF034B9D6A23}"/>
              </a:ext>
            </a:extLst>
          </p:cNvPr>
          <p:cNvSpPr txBox="1"/>
          <p:nvPr/>
        </p:nvSpPr>
        <p:spPr>
          <a:xfrm>
            <a:off x="9438809" y="3540385"/>
            <a:ext cx="24574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 </a:t>
            </a:r>
            <a:r>
              <a:rPr lang="en-US" altLang="ko-KR" sz="16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6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정치 안정도 </a:t>
            </a:r>
            <a:r>
              <a:rPr lang="en-US" altLang="ko-KR" sz="16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6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분쟁도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4C06DE9-8C0E-C1B4-72A5-BFA5002CED01}"/>
              </a:ext>
            </a:extLst>
          </p:cNvPr>
          <p:cNvSpPr txBox="1"/>
          <p:nvPr/>
        </p:nvSpPr>
        <p:spPr>
          <a:xfrm>
            <a:off x="9438809" y="3085050"/>
            <a:ext cx="206923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점수화 주요 변수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C3F0FF1-4FE9-0C73-7344-4CD76B6798B4}"/>
              </a:ext>
            </a:extLst>
          </p:cNvPr>
          <p:cNvSpPr/>
          <p:nvPr/>
        </p:nvSpPr>
        <p:spPr>
          <a:xfrm>
            <a:off x="4652206" y="2384244"/>
            <a:ext cx="3937612" cy="37832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7F63240D-3EDB-5D5B-5EFE-21689218C190}"/>
              </a:ext>
            </a:extLst>
          </p:cNvPr>
          <p:cNvCxnSpPr/>
          <p:nvPr/>
        </p:nvCxnSpPr>
        <p:spPr>
          <a:xfrm>
            <a:off x="8589818" y="3497972"/>
            <a:ext cx="7780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84C8BCF-D84D-E3D6-0332-FF856D7565F5}"/>
              </a:ext>
            </a:extLst>
          </p:cNvPr>
          <p:cNvCxnSpPr>
            <a:cxnSpLocks/>
          </p:cNvCxnSpPr>
          <p:nvPr/>
        </p:nvCxnSpPr>
        <p:spPr>
          <a:xfrm flipV="1">
            <a:off x="9367853" y="3247970"/>
            <a:ext cx="0" cy="77709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324AECA-F7A4-530B-001F-E06B5A1BC4A3}"/>
              </a:ext>
            </a:extLst>
          </p:cNvPr>
          <p:cNvSpPr/>
          <p:nvPr/>
        </p:nvSpPr>
        <p:spPr>
          <a:xfrm>
            <a:off x="479457" y="2376625"/>
            <a:ext cx="4102011" cy="421630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F4A48E4B-9B71-433B-F52F-E51DD16B99C5}"/>
              </a:ext>
            </a:extLst>
          </p:cNvPr>
          <p:cNvCxnSpPr>
            <a:cxnSpLocks/>
          </p:cNvCxnSpPr>
          <p:nvPr/>
        </p:nvCxnSpPr>
        <p:spPr>
          <a:xfrm>
            <a:off x="4581468" y="6340184"/>
            <a:ext cx="441648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CF7BDFA4-1090-4743-D6E6-FE768B82A93C}"/>
              </a:ext>
            </a:extLst>
          </p:cNvPr>
          <p:cNvCxnSpPr>
            <a:cxnSpLocks/>
          </p:cNvCxnSpPr>
          <p:nvPr/>
        </p:nvCxnSpPr>
        <p:spPr>
          <a:xfrm flipV="1">
            <a:off x="9000659" y="6204000"/>
            <a:ext cx="0" cy="27236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BBAF79FD-EB0D-0B06-885D-3112B925EB2A}"/>
              </a:ext>
            </a:extLst>
          </p:cNvPr>
          <p:cNvSpPr txBox="1"/>
          <p:nvPr/>
        </p:nvSpPr>
        <p:spPr>
          <a:xfrm>
            <a:off x="9028634" y="6167522"/>
            <a:ext cx="251780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최근 년도일수록 높은 가중치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A19BF7C-7E7E-AC63-F98A-A1D279F1739F}"/>
              </a:ext>
            </a:extLst>
          </p:cNvPr>
          <p:cNvSpPr txBox="1"/>
          <p:nvPr/>
        </p:nvSpPr>
        <p:spPr>
          <a:xfrm>
            <a:off x="8949153" y="5862419"/>
            <a:ext cx="2069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사이클로이드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곡선 기법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F08547-CB96-DBA3-882C-5C6F325F49DF}"/>
              </a:ext>
            </a:extLst>
          </p:cNvPr>
          <p:cNvSpPr txBox="1"/>
          <p:nvPr/>
        </p:nvSpPr>
        <p:spPr>
          <a:xfrm>
            <a:off x="9402165" y="3948811"/>
            <a:ext cx="21699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결측치는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보간법으로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처리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3692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63101-4DA7-C27F-0EA1-EB4B82F36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A780C246-D047-AFEC-D0D7-3A05B7BC98D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8A1A4F7A-DAC1-883C-4EA7-2C20DE4DDA33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A0962458-3DA0-50AE-CEA9-6900FA6762EA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221208BB-01FC-2520-6614-E2F1D45FB63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1A26CD23-9BCC-A124-76A7-15922F5D4F2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8A976E2-304A-C5AF-F67E-AEA4160A6AAD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EB93D393-B09A-53F4-8EFC-F624EC7C1F93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4B3E43D-BE6E-D2ED-FA00-5E7636D6139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A4B25781-C0B2-99DE-DA74-82374DEBC87A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6CC15081-B024-8BAD-69C8-E3AFE81FEF8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BA4B6B4B-ADDB-58A5-CCF0-D379CED1A6E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0BEB71F-ECD8-A2EF-F75A-A12D754B85A3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1C173DAC-6838-F566-184A-E4F4C6B4C019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07C6E70-F4E3-23C2-724E-38E849326FA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ACA13F8-1DB7-AA2F-94DD-B447AD2CC95A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5716B985-59F7-9EE0-F936-6D8A5B660D75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29FEF44-DE36-4440-C8FE-3CACC976E8D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DB8B06C6-6A06-B4D5-1A6E-3EBE605B006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825BB48-BDCB-FDA6-B491-B7E0C90C36C8}"/>
              </a:ext>
            </a:extLst>
          </p:cNvPr>
          <p:cNvSpPr txBox="1"/>
          <p:nvPr/>
        </p:nvSpPr>
        <p:spPr>
          <a:xfrm>
            <a:off x="-189059" y="1230324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pic>
        <p:nvPicPr>
          <p:cNvPr id="25" name="image10.png">
            <a:extLst>
              <a:ext uri="{FF2B5EF4-FFF2-40B4-BE49-F238E27FC236}">
                <a16:creationId xmlns:a16="http://schemas.microsoft.com/office/drawing/2014/main" id="{9551C1C6-3AF8-63C5-50E9-0A9AE880BE18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544348" y="2422936"/>
            <a:ext cx="5129068" cy="2105891"/>
          </a:xfrm>
          <a:prstGeom prst="rect">
            <a:avLst/>
          </a:prstGeom>
          <a:ln/>
        </p:spPr>
      </p:pic>
      <p:pic>
        <p:nvPicPr>
          <p:cNvPr id="27" name="image4.png">
            <a:extLst>
              <a:ext uri="{FF2B5EF4-FFF2-40B4-BE49-F238E27FC236}">
                <a16:creationId xmlns:a16="http://schemas.microsoft.com/office/drawing/2014/main" id="{6BD6207B-646C-6E6E-F7AA-8623A74F0305}"/>
              </a:ext>
            </a:extLst>
          </p:cNvPr>
          <p:cNvPicPr/>
          <p:nvPr/>
        </p:nvPicPr>
        <p:blipFill>
          <a:blip r:embed="rId6"/>
          <a:srcRect r="1324"/>
          <a:stretch/>
        </p:blipFill>
        <p:spPr>
          <a:xfrm>
            <a:off x="532534" y="4648718"/>
            <a:ext cx="5140882" cy="1824182"/>
          </a:xfrm>
          <a:prstGeom prst="rect">
            <a:avLst/>
          </a:prstGeom>
          <a:ln/>
        </p:spPr>
      </p:pic>
      <p:pic>
        <p:nvPicPr>
          <p:cNvPr id="28" name="image2.png">
            <a:extLst>
              <a:ext uri="{FF2B5EF4-FFF2-40B4-BE49-F238E27FC236}">
                <a16:creationId xmlns:a16="http://schemas.microsoft.com/office/drawing/2014/main" id="{8F62F3AE-89A3-DEB6-671A-9594A0435AC8}"/>
              </a:ext>
            </a:extLst>
          </p:cNvPr>
          <p:cNvPicPr/>
          <p:nvPr/>
        </p:nvPicPr>
        <p:blipFill>
          <a:blip r:embed="rId7"/>
          <a:srcRect/>
          <a:stretch>
            <a:fillRect/>
          </a:stretch>
        </p:blipFill>
        <p:spPr>
          <a:xfrm>
            <a:off x="5833408" y="4699041"/>
            <a:ext cx="5730875" cy="1079500"/>
          </a:xfrm>
          <a:prstGeom prst="rect">
            <a:avLst/>
          </a:prstGeom>
          <a:ln/>
        </p:spPr>
      </p:pic>
      <p:pic>
        <p:nvPicPr>
          <p:cNvPr id="29" name="image11.png">
            <a:extLst>
              <a:ext uri="{FF2B5EF4-FFF2-40B4-BE49-F238E27FC236}">
                <a16:creationId xmlns:a16="http://schemas.microsoft.com/office/drawing/2014/main" id="{52E9B755-FE24-5490-6D82-394A92EEA7AA}"/>
              </a:ext>
            </a:extLst>
          </p:cNvPr>
          <p:cNvPicPr/>
          <p:nvPr/>
        </p:nvPicPr>
        <p:blipFill>
          <a:blip r:embed="rId8"/>
          <a:srcRect/>
          <a:stretch>
            <a:fillRect/>
          </a:stretch>
        </p:blipFill>
        <p:spPr>
          <a:xfrm>
            <a:off x="5842480" y="5863300"/>
            <a:ext cx="5730875" cy="609600"/>
          </a:xfrm>
          <a:prstGeom prst="rect">
            <a:avLst/>
          </a:prstGeom>
          <a:ln/>
        </p:spPr>
      </p:pic>
      <p:pic>
        <p:nvPicPr>
          <p:cNvPr id="21" name="image16.png">
            <a:extLst>
              <a:ext uri="{FF2B5EF4-FFF2-40B4-BE49-F238E27FC236}">
                <a16:creationId xmlns:a16="http://schemas.microsoft.com/office/drawing/2014/main" id="{8F7669B5-41C8-FA64-0686-3B23C38E2AA0}"/>
              </a:ext>
            </a:extLst>
          </p:cNvPr>
          <p:cNvPicPr/>
          <p:nvPr/>
        </p:nvPicPr>
        <p:blipFill>
          <a:blip r:embed="rId9"/>
          <a:srcRect r="1437"/>
          <a:stretch/>
        </p:blipFill>
        <p:spPr>
          <a:xfrm>
            <a:off x="5842482" y="2913949"/>
            <a:ext cx="5721801" cy="1690370"/>
          </a:xfrm>
          <a:prstGeom prst="rect">
            <a:avLst/>
          </a:prstGeom>
          <a:ln/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C0AF156-976E-BAC2-7348-E45A8AD79987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각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개의 지표에 동일한 가중치를 두어 지표별 백분위 점수 도출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CE8CAA0-D3AB-4F13-ACE3-DD789FAE9A87}"/>
              </a:ext>
            </a:extLst>
          </p:cNvPr>
          <p:cNvSpPr txBox="1"/>
          <p:nvPr/>
        </p:nvSpPr>
        <p:spPr>
          <a:xfrm>
            <a:off x="6968323" y="2375547"/>
            <a:ext cx="47657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 err="1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사이클로이드</a:t>
            </a:r>
            <a:r>
              <a:rPr lang="ko-KR" altLang="en-US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가중치 적용 </a:t>
            </a:r>
            <a:r>
              <a:rPr lang="en-US" altLang="ko-KR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분쟁도가 없는 국가는 </a:t>
            </a:r>
            <a:r>
              <a:rPr lang="en-US" altLang="ko-KR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100</a:t>
            </a:r>
            <a:r>
              <a:rPr lang="ko-KR" altLang="en-US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점</a:t>
            </a: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0341ED76-88FA-415B-FA57-0E6BDF7A97DE}"/>
              </a:ext>
            </a:extLst>
          </p:cNvPr>
          <p:cNvCxnSpPr/>
          <p:nvPr/>
        </p:nvCxnSpPr>
        <p:spPr>
          <a:xfrm>
            <a:off x="5849521" y="2544824"/>
            <a:ext cx="106444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54B0F70-4620-DC4C-CE07-1D18B386901C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b="48749"/>
          <a:stretch/>
        </p:blipFill>
        <p:spPr>
          <a:xfrm>
            <a:off x="910095" y="3227033"/>
            <a:ext cx="4356963" cy="240064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C286E8A-3D31-5DBA-4C1B-455EF026C712}"/>
              </a:ext>
            </a:extLst>
          </p:cNvPr>
          <p:cNvSpPr/>
          <p:nvPr/>
        </p:nvSpPr>
        <p:spPr>
          <a:xfrm>
            <a:off x="848728" y="3176764"/>
            <a:ext cx="4427404" cy="251918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045017-B861-DD30-E425-9A64F56C96BA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5E4B0754-E1E1-955E-63F2-56B3386405A7}"/>
              </a:ext>
            </a:extLst>
          </p:cNvPr>
          <p:cNvGrpSpPr/>
          <p:nvPr/>
        </p:nvGrpSpPr>
        <p:grpSpPr>
          <a:xfrm rot="13500000">
            <a:off x="3466499" y="533492"/>
            <a:ext cx="142555" cy="150161"/>
            <a:chOff x="1904223" y="2372406"/>
            <a:chExt cx="359664" cy="359664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3422F6FB-24A6-3A5C-968A-0336EA6F5E9C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7CA393D9-152D-54F0-7BA5-B09AA710E20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E2A1BCE5-57FA-107E-E871-C4EE58435DC8}"/>
              </a:ext>
            </a:extLst>
          </p:cNvPr>
          <p:cNvSpPr txBox="1"/>
          <p:nvPr/>
        </p:nvSpPr>
        <p:spPr>
          <a:xfrm>
            <a:off x="367522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특이사항</a:t>
            </a: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8D2DE1CB-E2AD-C289-1103-649AA3B0B354}"/>
              </a:ext>
            </a:extLst>
          </p:cNvPr>
          <p:cNvGrpSpPr/>
          <p:nvPr/>
        </p:nvGrpSpPr>
        <p:grpSpPr>
          <a:xfrm rot="16200000">
            <a:off x="5332276" y="570206"/>
            <a:ext cx="174070" cy="142555"/>
            <a:chOff x="3972634" y="720754"/>
            <a:chExt cx="174070" cy="142555"/>
          </a:xfrm>
        </p:grpSpPr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1FC80D9E-DF16-8F3A-2DFE-12DF1CE5710A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AB9DE580-95A9-63F8-C6D3-D5A154D3C60F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39946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B5FAA-7D22-6F98-E6AF-0D29C9BF5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그룹 153">
            <a:extLst>
              <a:ext uri="{FF2B5EF4-FFF2-40B4-BE49-F238E27FC236}">
                <a16:creationId xmlns:a16="http://schemas.microsoft.com/office/drawing/2014/main" id="{A5D34829-D124-AB47-CC2A-88732A715A4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155" name="그림 154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63059034-152D-A6C6-C29F-E72F12C3273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156" name="그림 155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B7FF5147-DBD9-80D9-439B-F034061C238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157" name="그림 156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37FFB528-6E75-27C7-29BB-D1295574AD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F17E789A-607F-F03A-4A9C-0C4F8CDB4D6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EAC79C1F-9AD8-0022-85DC-03835C9D90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CFAEA64-F1A6-A39C-A486-103E105986AC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0E8D1949-272D-8CDE-A8CE-DCC13E4BF2AC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B06729F1-6419-D5FC-FAD3-84D3230BD93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D84CC691-7BA0-B738-2645-14C489BA673A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E4E0709-16EC-9513-951D-327886B626E2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CF2770F3-FAD9-8397-E98D-D83E932885E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D42E1F5-0408-213A-F83B-3E47ACFC3B45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8F79F38A-BD71-29A7-56DE-DE95A87FE47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0AF2DC07-ADD3-53B3-9BA1-E15EDB13A86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E1E61DF-A1F1-E06F-D822-E488CE54EE8A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F2F23632-99A4-2EB5-C1FE-3DF1BD175BA9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9AF95C47-D4EA-F175-9BB2-31E63758614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2AA692B2-8FA7-3A33-6088-2DD032C9FAC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38A39246-C222-502A-F6AD-84AA1AD90653}"/>
              </a:ext>
            </a:extLst>
          </p:cNvPr>
          <p:cNvSpPr txBox="1"/>
          <p:nvPr/>
        </p:nvSpPr>
        <p:spPr>
          <a:xfrm>
            <a:off x="633053" y="2413588"/>
            <a:ext cx="161332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프로젝트 기획</a:t>
            </a:r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983E6501-899F-F3C1-B061-47D6B6E09D49}"/>
              </a:ext>
            </a:extLst>
          </p:cNvPr>
          <p:cNvSpPr>
            <a:spLocks/>
          </p:cNvSpPr>
          <p:nvPr/>
        </p:nvSpPr>
        <p:spPr>
          <a:xfrm>
            <a:off x="7644718" y="5771787"/>
            <a:ext cx="2725336" cy="25230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4D17396-BD5A-32D6-FBA0-C41712798D95}"/>
              </a:ext>
            </a:extLst>
          </p:cNvPr>
          <p:cNvGrpSpPr/>
          <p:nvPr/>
        </p:nvGrpSpPr>
        <p:grpSpPr>
          <a:xfrm rot="16200000">
            <a:off x="2304502" y="2507564"/>
            <a:ext cx="174070" cy="142555"/>
            <a:chOff x="3972634" y="720754"/>
            <a:chExt cx="174070" cy="142555"/>
          </a:xfrm>
        </p:grpSpPr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CEEEA36-E9BA-84B5-05A8-461DA9553E54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336B37B-0A05-2283-632A-4F692FDBA9C4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423AF724-9605-7375-4477-FCAE29A06B01}"/>
              </a:ext>
            </a:extLst>
          </p:cNvPr>
          <p:cNvSpPr txBox="1"/>
          <p:nvPr/>
        </p:nvSpPr>
        <p:spPr>
          <a:xfrm>
            <a:off x="920979" y="3140473"/>
            <a:ext cx="16133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개요 및 배경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1B54FBC-2EDD-50B9-C944-CE3EBD0BF4B5}"/>
              </a:ext>
            </a:extLst>
          </p:cNvPr>
          <p:cNvSpPr txBox="1"/>
          <p:nvPr/>
        </p:nvSpPr>
        <p:spPr>
          <a:xfrm>
            <a:off x="1215588" y="3618563"/>
            <a:ext cx="16133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아키텍처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1076-1459-D29C-E24A-903B619F127D}"/>
              </a:ext>
            </a:extLst>
          </p:cNvPr>
          <p:cNvSpPr txBox="1"/>
          <p:nvPr/>
        </p:nvSpPr>
        <p:spPr>
          <a:xfrm>
            <a:off x="1246529" y="4100764"/>
            <a:ext cx="16133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기대효과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7442EA2-5D39-3087-7C60-8DA865A1FD16}"/>
              </a:ext>
            </a:extLst>
          </p:cNvPr>
          <p:cNvSpPr txBox="1"/>
          <p:nvPr/>
        </p:nvSpPr>
        <p:spPr>
          <a:xfrm>
            <a:off x="846502" y="4582965"/>
            <a:ext cx="16133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WBS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및 역할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DDB49FA-5AA7-D5CB-C052-11AEA1F13EB2}"/>
              </a:ext>
            </a:extLst>
          </p:cNvPr>
          <p:cNvSpPr txBox="1"/>
          <p:nvPr/>
        </p:nvSpPr>
        <p:spPr>
          <a:xfrm>
            <a:off x="3250188" y="2412491"/>
            <a:ext cx="23808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수집 및 </a:t>
            </a:r>
            <a:r>
              <a:rPr lang="ko-KR" altLang="en-US" sz="20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9A7ABBC-AAB5-322A-C4D8-2E91CC3887F8}"/>
              </a:ext>
            </a:extLst>
          </p:cNvPr>
          <p:cNvGrpSpPr/>
          <p:nvPr/>
        </p:nvGrpSpPr>
        <p:grpSpPr>
          <a:xfrm rot="16200000">
            <a:off x="5705032" y="2514821"/>
            <a:ext cx="174070" cy="142555"/>
            <a:chOff x="3972634" y="720754"/>
            <a:chExt cx="174070" cy="142555"/>
          </a:xfrm>
        </p:grpSpPr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9F9B16EF-981D-2E62-FB0A-5F589E285DC0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B3E90F4F-9F6F-7876-7989-1DA4521D46C2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7F803C0A-3094-F85E-6AAB-B84B338A21BC}"/>
              </a:ext>
            </a:extLst>
          </p:cNvPr>
          <p:cNvSpPr txBox="1"/>
          <p:nvPr/>
        </p:nvSpPr>
        <p:spPr>
          <a:xfrm>
            <a:off x="6696385" y="2401211"/>
            <a:ext cx="14038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</a:t>
            </a: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0AA48DA3-07B0-6E58-32C7-21EBF9A332D5}"/>
              </a:ext>
            </a:extLst>
          </p:cNvPr>
          <p:cNvGrpSpPr/>
          <p:nvPr/>
        </p:nvGrpSpPr>
        <p:grpSpPr>
          <a:xfrm rot="16200000">
            <a:off x="8064404" y="2496914"/>
            <a:ext cx="174070" cy="142555"/>
            <a:chOff x="3972634" y="720754"/>
            <a:chExt cx="174070" cy="142555"/>
          </a:xfrm>
        </p:grpSpPr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5E826E08-F5BC-FDF1-C663-00650B9CD43B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6A9B4178-117E-D8C9-A3C8-F99E0BE9B88B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A5C24EA0-1AC5-6B9F-586E-B7A509729C37}"/>
              </a:ext>
            </a:extLst>
          </p:cNvPr>
          <p:cNvSpPr txBox="1"/>
          <p:nvPr/>
        </p:nvSpPr>
        <p:spPr>
          <a:xfrm>
            <a:off x="9223783" y="2398963"/>
            <a:ext cx="17721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서버 및 웹 구현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88D81087-F5C3-7C12-652F-F0573954540A}"/>
              </a:ext>
            </a:extLst>
          </p:cNvPr>
          <p:cNvGrpSpPr/>
          <p:nvPr/>
        </p:nvGrpSpPr>
        <p:grpSpPr>
          <a:xfrm rot="16200000">
            <a:off x="10977931" y="2502691"/>
            <a:ext cx="174070" cy="119385"/>
            <a:chOff x="3972634" y="720754"/>
            <a:chExt cx="174070" cy="142555"/>
          </a:xfrm>
        </p:grpSpPr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213DD28B-65C2-4B72-C5B7-9167A4F43FEA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3DAB17FA-6B70-3026-03E2-83BB348FDF9F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DBA5BA1D-BC85-336D-B26A-F9D33687BFB0}"/>
              </a:ext>
            </a:extLst>
          </p:cNvPr>
          <p:cNvSpPr txBox="1"/>
          <p:nvPr/>
        </p:nvSpPr>
        <p:spPr>
          <a:xfrm>
            <a:off x="4440614" y="3134858"/>
            <a:ext cx="16133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소스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2409785-9A4A-995B-B61A-D850DB20B0F1}"/>
              </a:ext>
            </a:extLst>
          </p:cNvPr>
          <p:cNvSpPr txBox="1"/>
          <p:nvPr/>
        </p:nvSpPr>
        <p:spPr>
          <a:xfrm>
            <a:off x="6676132" y="3145541"/>
            <a:ext cx="14038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FE5B5554-8EF5-AA6C-5C2F-5D582FBE1025}"/>
              </a:ext>
            </a:extLst>
          </p:cNvPr>
          <p:cNvSpPr txBox="1"/>
          <p:nvPr/>
        </p:nvSpPr>
        <p:spPr>
          <a:xfrm>
            <a:off x="9335101" y="3128461"/>
            <a:ext cx="16133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대시보드 구현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79516C2-EB4F-0F01-5BDA-2454DB1A797B}"/>
              </a:ext>
            </a:extLst>
          </p:cNvPr>
          <p:cNvSpPr txBox="1"/>
          <p:nvPr/>
        </p:nvSpPr>
        <p:spPr>
          <a:xfrm>
            <a:off x="9335101" y="3613999"/>
            <a:ext cx="16133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웹과 서버 연결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7B697E03-3186-547C-2317-C68F45D3299D}"/>
              </a:ext>
            </a:extLst>
          </p:cNvPr>
          <p:cNvSpPr txBox="1"/>
          <p:nvPr/>
        </p:nvSpPr>
        <p:spPr>
          <a:xfrm>
            <a:off x="4284380" y="3613999"/>
            <a:ext cx="16133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</a:t>
            </a:r>
            <a:r>
              <a:rPr lang="ko-KR" altLang="en-US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5B497131-5A12-5C50-6373-D7AFC3C3A283}"/>
              </a:ext>
            </a:extLst>
          </p:cNvPr>
          <p:cNvSpPr txBox="1"/>
          <p:nvPr/>
        </p:nvSpPr>
        <p:spPr>
          <a:xfrm>
            <a:off x="3540498" y="4094487"/>
            <a:ext cx="21910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전처리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과정 문제 사항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1C3FF4FC-B585-C0C9-90E5-69411FFCE91A}"/>
              </a:ext>
            </a:extLst>
          </p:cNvPr>
          <p:cNvSpPr txBox="1"/>
          <p:nvPr/>
        </p:nvSpPr>
        <p:spPr>
          <a:xfrm>
            <a:off x="9084700" y="4100764"/>
            <a:ext cx="1875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웹 구현 문제 사항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76F3B913-A2E9-036D-01FB-653972016ABB}"/>
              </a:ext>
            </a:extLst>
          </p:cNvPr>
          <p:cNvSpPr txBox="1"/>
          <p:nvPr/>
        </p:nvSpPr>
        <p:spPr>
          <a:xfrm>
            <a:off x="618535" y="1489434"/>
            <a:ext cx="949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목차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9DB70C57-7FE3-B532-C03A-8BA3AC4C9466}"/>
              </a:ext>
            </a:extLst>
          </p:cNvPr>
          <p:cNvSpPr txBox="1"/>
          <p:nvPr/>
        </p:nvSpPr>
        <p:spPr>
          <a:xfrm>
            <a:off x="6595813" y="3624737"/>
            <a:ext cx="149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특이 사항</a:t>
            </a:r>
          </a:p>
        </p:txBody>
      </p:sp>
    </p:spTree>
    <p:extLst>
      <p:ext uri="{BB962C8B-B14F-4D97-AF65-F5344CB8AC3E}">
        <p14:creationId xmlns:p14="http://schemas.microsoft.com/office/powerpoint/2010/main" val="5907208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3DD4C-8CEA-268F-6F38-1F3A52504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0FC0208B-2B91-3F49-D5CF-7C1CAA65C99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4C0AAAC0-E2F1-56F8-D6E5-2980623070F9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65002BEE-A24A-7E89-A9E8-BECA3D2FED3B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40D074EF-DFC9-1A70-5DDC-828D4397952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0BC8F700-10F3-1EFC-6883-73D6DA6498D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C0CD70B-2B58-99EE-6542-04F82E04E01A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7A1C5911-F7F5-F3C5-16F5-4FE6D63B40EF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FD433DD5-0868-07F1-AC9D-DFF93ABA9B2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DFF40D05-3B19-305F-936E-432D24011F2A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03A2E1C6-9F55-1ABE-5213-88F5BB30CCA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30A9E78B-B4F2-9D16-4F6A-E29B13887E0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C3EB0A4-993B-D932-20AC-7FCCEE10E696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7B119AFE-C5CF-3AD6-3F72-A4DF1AC10298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21B1BDEF-603B-923B-E1AF-3175AEBE579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9E6512E-DB11-6D84-7B4F-BE2757F63A47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2176D2DB-5E9C-C9FC-CA9B-6494AB675976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98883E0-C6B1-B5E0-72D5-4AD97BFA1B7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24E55201-DB91-111D-158C-C4602B471F3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7BCDF8-D233-3634-F6FC-9E51318A6806}"/>
              </a:ext>
            </a:extLst>
          </p:cNvPr>
          <p:cNvSpPr txBox="1"/>
          <p:nvPr/>
        </p:nvSpPr>
        <p:spPr>
          <a:xfrm>
            <a:off x="-189059" y="1230324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589493-44FB-A5EE-5EBC-F5523021C3C9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백분위 점수를 바탕으로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분할로 국가별 등급 산정</a:t>
            </a:r>
          </a:p>
        </p:txBody>
      </p:sp>
      <p:pic>
        <p:nvPicPr>
          <p:cNvPr id="4" name="image13.png">
            <a:extLst>
              <a:ext uri="{FF2B5EF4-FFF2-40B4-BE49-F238E27FC236}">
                <a16:creationId xmlns:a16="http://schemas.microsoft.com/office/drawing/2014/main" id="{4FD8FE21-59BA-1ACC-C1E4-897DEBF5910A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483134" y="2256603"/>
            <a:ext cx="5730875" cy="3162300"/>
          </a:xfrm>
          <a:prstGeom prst="rect">
            <a:avLst/>
          </a:prstGeom>
          <a:ln/>
        </p:spPr>
      </p:pic>
      <p:pic>
        <p:nvPicPr>
          <p:cNvPr id="7" name="image15.png">
            <a:extLst>
              <a:ext uri="{FF2B5EF4-FFF2-40B4-BE49-F238E27FC236}">
                <a16:creationId xmlns:a16="http://schemas.microsoft.com/office/drawing/2014/main" id="{DC24F767-5CE7-13E0-4AF0-21A7513765ED}"/>
              </a:ext>
            </a:extLst>
          </p:cNvPr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6420101" y="2805570"/>
            <a:ext cx="3397644" cy="2606550"/>
          </a:xfrm>
          <a:prstGeom prst="rect">
            <a:avLst/>
          </a:prstGeom>
          <a:ln/>
        </p:spPr>
      </p:pic>
      <p:pic>
        <p:nvPicPr>
          <p:cNvPr id="18" name="image6.png">
            <a:extLst>
              <a:ext uri="{FF2B5EF4-FFF2-40B4-BE49-F238E27FC236}">
                <a16:creationId xmlns:a16="http://schemas.microsoft.com/office/drawing/2014/main" id="{E1CFD625-CAE7-E924-7666-B606D3D3CB4D}"/>
              </a:ext>
            </a:extLst>
          </p:cNvPr>
          <p:cNvPicPr/>
          <p:nvPr/>
        </p:nvPicPr>
        <p:blipFill>
          <a:blip r:embed="rId7"/>
          <a:srcRect/>
          <a:stretch>
            <a:fillRect/>
          </a:stretch>
        </p:blipFill>
        <p:spPr>
          <a:xfrm>
            <a:off x="8238379" y="3895463"/>
            <a:ext cx="3442208" cy="2507127"/>
          </a:xfrm>
          <a:prstGeom prst="rect">
            <a:avLst/>
          </a:prstGeom>
          <a:ln/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7E1036FD-EEE0-0275-0EC6-B82DE369AC5B}"/>
              </a:ext>
            </a:extLst>
          </p:cNvPr>
          <p:cNvSpPr/>
          <p:nvPr/>
        </p:nvSpPr>
        <p:spPr>
          <a:xfrm>
            <a:off x="6412757" y="2734351"/>
            <a:ext cx="5335435" cy="379732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90360D7-AC77-72E1-09A9-F11282C1A786}"/>
              </a:ext>
            </a:extLst>
          </p:cNvPr>
          <p:cNvGrpSpPr/>
          <p:nvPr/>
        </p:nvGrpSpPr>
        <p:grpSpPr>
          <a:xfrm>
            <a:off x="6550025" y="2148032"/>
            <a:ext cx="250825" cy="586319"/>
            <a:chOff x="6550025" y="2148032"/>
            <a:chExt cx="250825" cy="586319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3D226048-D545-B108-72D2-2C50C9DE36EA}"/>
                </a:ext>
              </a:extLst>
            </p:cNvPr>
            <p:cNvCxnSpPr/>
            <p:nvPr/>
          </p:nvCxnSpPr>
          <p:spPr>
            <a:xfrm flipV="1">
              <a:off x="6556375" y="2286000"/>
              <a:ext cx="0" cy="44835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E849F35E-DB98-33A3-96C9-8E0748CFDFA4}"/>
                </a:ext>
              </a:extLst>
            </p:cNvPr>
            <p:cNvCxnSpPr/>
            <p:nvPr/>
          </p:nvCxnSpPr>
          <p:spPr>
            <a:xfrm>
              <a:off x="6550025" y="2292350"/>
              <a:ext cx="250825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AB566F01-3FF3-891F-1FC3-A00B5EAA62CA}"/>
                </a:ext>
              </a:extLst>
            </p:cNvPr>
            <p:cNvCxnSpPr/>
            <p:nvPr/>
          </p:nvCxnSpPr>
          <p:spPr>
            <a:xfrm>
              <a:off x="6800850" y="2148032"/>
              <a:ext cx="0" cy="28863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F4A953E6-DF94-AA7E-4988-3AAB997F81B1}"/>
              </a:ext>
            </a:extLst>
          </p:cNvPr>
          <p:cNvSpPr txBox="1"/>
          <p:nvPr/>
        </p:nvSpPr>
        <p:spPr>
          <a:xfrm>
            <a:off x="6861719" y="2115575"/>
            <a:ext cx="29560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KNN</a:t>
            </a:r>
            <a:r>
              <a:rPr lang="en-US" altLang="ko-KR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방법으로 </a:t>
            </a:r>
            <a:r>
              <a:rPr lang="en-US" altLang="ko-KR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</a:t>
            </a:r>
            <a:r>
              <a:rPr lang="ko-KR" altLang="en-US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분할 군집화 진행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5FB331C3-98A7-1B29-B62F-8FAB8650C92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b="48840"/>
          <a:stretch/>
        </p:blipFill>
        <p:spPr>
          <a:xfrm>
            <a:off x="1132747" y="4336653"/>
            <a:ext cx="5081262" cy="2178549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65F89138-4283-095A-7F96-1A123E01B619}"/>
              </a:ext>
            </a:extLst>
          </p:cNvPr>
          <p:cNvSpPr/>
          <p:nvPr/>
        </p:nvSpPr>
        <p:spPr>
          <a:xfrm>
            <a:off x="5501373" y="4320557"/>
            <a:ext cx="712636" cy="217854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086DA7E-9A50-C2CC-A712-198A7E51279C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1FC4B728-BA68-4B4E-B035-B3E769A47CBE}"/>
              </a:ext>
            </a:extLst>
          </p:cNvPr>
          <p:cNvGrpSpPr/>
          <p:nvPr/>
        </p:nvGrpSpPr>
        <p:grpSpPr>
          <a:xfrm rot="13500000">
            <a:off x="3466499" y="533492"/>
            <a:ext cx="142555" cy="150161"/>
            <a:chOff x="1904223" y="2372406"/>
            <a:chExt cx="359664" cy="359664"/>
          </a:xfrm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8A820ABF-B5D4-54CB-3DFF-8E0E77E562F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3CA73E71-CF38-6AFF-4A0C-F6B91ABAE36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74EBAD48-6B53-27C6-1FA9-F866E70DFFA6}"/>
              </a:ext>
            </a:extLst>
          </p:cNvPr>
          <p:cNvSpPr txBox="1"/>
          <p:nvPr/>
        </p:nvSpPr>
        <p:spPr>
          <a:xfrm>
            <a:off x="367522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특이사항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6B1765A-0EE1-7C48-0BA1-34E679460DD2}"/>
              </a:ext>
            </a:extLst>
          </p:cNvPr>
          <p:cNvGrpSpPr/>
          <p:nvPr/>
        </p:nvGrpSpPr>
        <p:grpSpPr>
          <a:xfrm rot="16200000">
            <a:off x="5332276" y="570206"/>
            <a:ext cx="174070" cy="142555"/>
            <a:chOff x="3972634" y="720754"/>
            <a:chExt cx="174070" cy="142555"/>
          </a:xfrm>
        </p:grpSpPr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97D5B50-29DF-5DB0-A9E1-560DC320B358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57D80B1E-0BF6-E0A1-1939-1F71F539AB68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55950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A0DC9-5EB4-F034-27DE-A7575409A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D444D6BD-5C07-11D5-3E38-1FC880249CD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2D38E4E7-4B74-E8DE-5A45-6E81783FA696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1F43E02A-12C0-B709-4150-69B90D13ADE3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25" name="그림 24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A0F0395F-DF00-C269-C2E7-676883E25D0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02116E22-1F29-CB1C-1C73-7859708AB1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ED414A22-6D66-EE41-2E4D-74E325C9EA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6B0124B-3C1A-D1F1-652B-2CA1A090DB6C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BD34D665-52FD-D9C6-F111-A652066EC2CE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A7FE9C2-EAA7-7121-CAE1-C1ECFB332E1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1F9E9BCC-AACA-F1C2-C04D-BEAF9FCE0DD1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E83D3336-AAF3-CF7D-6338-600E8E7B3BF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F58AC9C0-6F6E-2105-DEA9-1CB058A1750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8DAA578-3561-7BD4-7F7E-496D94139F90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6E9C7186-CC56-E426-DD32-5B27D96FC218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2B1C3743-C211-479C-80DF-4D1F0A3DC2E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39BC118-7D51-C1E0-093E-EFB9092EF97C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F45D97D-FC66-BC0F-D127-961E48E1F84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0E4339E-D566-12A5-8C68-9FC4F49F0F6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070A946D-2B2F-22A4-2ABB-5B76729AE2B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EBDFDB-0D33-22E7-31CB-9BEE19A6E94D}"/>
              </a:ext>
            </a:extLst>
          </p:cNvPr>
          <p:cNvSpPr txBox="1"/>
          <p:nvPr/>
        </p:nvSpPr>
        <p:spPr>
          <a:xfrm>
            <a:off x="-189059" y="1230324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43BB6F-181B-68E5-539D-DF082CF4D569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기업별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국가별로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무기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 대해서 조사된 데이터를 </a:t>
            </a:r>
            <a:r>
              <a:rPr lang="ko-KR" altLang="en-US" sz="20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정성적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데이터에서 </a:t>
            </a:r>
            <a:r>
              <a:rPr lang="ko-KR" altLang="en-US" sz="20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정형적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데이터로 변환 필요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721634-EE56-CC2D-82A5-9C26274032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2836" y="2812809"/>
            <a:ext cx="4710572" cy="262953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5F57429E-2070-A752-CD6E-DCAC173346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7644" y="2926073"/>
            <a:ext cx="6256424" cy="2403002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F3DB19-CE7A-F85C-57E4-1BB4E6B5D480}"/>
              </a:ext>
            </a:extLst>
          </p:cNvPr>
          <p:cNvSpPr/>
          <p:nvPr/>
        </p:nvSpPr>
        <p:spPr>
          <a:xfrm>
            <a:off x="2595831" y="3068814"/>
            <a:ext cx="2485248" cy="227834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1C0C750-C947-91E3-2615-ED112A799F84}"/>
              </a:ext>
            </a:extLst>
          </p:cNvPr>
          <p:cNvSpPr/>
          <p:nvPr/>
        </p:nvSpPr>
        <p:spPr>
          <a:xfrm>
            <a:off x="7306403" y="3142103"/>
            <a:ext cx="4366005" cy="209268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BEA662A-A2A9-E5A4-C7DF-CE1138ED4E65}"/>
              </a:ext>
            </a:extLst>
          </p:cNvPr>
          <p:cNvCxnSpPr/>
          <p:nvPr/>
        </p:nvCxnSpPr>
        <p:spPr>
          <a:xfrm>
            <a:off x="5081079" y="4328828"/>
            <a:ext cx="222532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3DC3E6A2-55A7-9550-566A-1D136F3842DC}"/>
              </a:ext>
            </a:extLst>
          </p:cNvPr>
          <p:cNvGrpSpPr/>
          <p:nvPr/>
        </p:nvGrpSpPr>
        <p:grpSpPr>
          <a:xfrm>
            <a:off x="5213348" y="4328828"/>
            <a:ext cx="288927" cy="1530260"/>
            <a:chOff x="5213348" y="4077211"/>
            <a:chExt cx="288927" cy="1530260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A571B336-F90D-C3F2-F590-5612A14709C6}"/>
                </a:ext>
              </a:extLst>
            </p:cNvPr>
            <p:cNvCxnSpPr/>
            <p:nvPr/>
          </p:nvCxnSpPr>
          <p:spPr>
            <a:xfrm>
              <a:off x="5222240" y="4077211"/>
              <a:ext cx="0" cy="142442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98FC31B9-57D2-6598-4B7D-862FE6296857}"/>
                </a:ext>
              </a:extLst>
            </p:cNvPr>
            <p:cNvCxnSpPr/>
            <p:nvPr/>
          </p:nvCxnSpPr>
          <p:spPr>
            <a:xfrm>
              <a:off x="5213348" y="5500686"/>
              <a:ext cx="282575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77783309-9D78-74C1-A9C0-027D83A2C3BE}"/>
                </a:ext>
              </a:extLst>
            </p:cNvPr>
            <p:cNvCxnSpPr/>
            <p:nvPr/>
          </p:nvCxnSpPr>
          <p:spPr>
            <a:xfrm>
              <a:off x="5502275" y="5393907"/>
              <a:ext cx="0" cy="21356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A63A4ED9-623B-93F3-BB73-CA61692CE4FA}"/>
              </a:ext>
            </a:extLst>
          </p:cNvPr>
          <p:cNvSpPr txBox="1"/>
          <p:nvPr/>
        </p:nvSpPr>
        <p:spPr>
          <a:xfrm>
            <a:off x="5554755" y="5598414"/>
            <a:ext cx="536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무기 명칭으로 데이터가 나열되어 있어 분석에 적합하지 않음을 확인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32AE147-BD7E-B2FF-C898-2926DEFDBCA5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9AAB1923-DAD7-A6D1-1A6C-3BAB4F086AFE}"/>
              </a:ext>
            </a:extLst>
          </p:cNvPr>
          <p:cNvGrpSpPr/>
          <p:nvPr/>
        </p:nvGrpSpPr>
        <p:grpSpPr>
          <a:xfrm rot="13500000">
            <a:off x="3466499" y="533492"/>
            <a:ext cx="142555" cy="150161"/>
            <a:chOff x="1904223" y="2372406"/>
            <a:chExt cx="359664" cy="359664"/>
          </a:xfrm>
        </p:grpSpPr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2692DBDC-96F2-7A8F-F46A-48940FDC5B6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B227DF77-B0F6-C9D5-35AE-02CAE2D60E2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CF3D06E5-8BC9-AF9A-A405-EC371E646865}"/>
              </a:ext>
            </a:extLst>
          </p:cNvPr>
          <p:cNvSpPr txBox="1"/>
          <p:nvPr/>
        </p:nvSpPr>
        <p:spPr>
          <a:xfrm>
            <a:off x="367522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특이사항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2111E49B-3EF5-161D-63BE-DB5BDFBD747F}"/>
              </a:ext>
            </a:extLst>
          </p:cNvPr>
          <p:cNvGrpSpPr/>
          <p:nvPr/>
        </p:nvGrpSpPr>
        <p:grpSpPr>
          <a:xfrm rot="16200000">
            <a:off x="5332276" y="570206"/>
            <a:ext cx="174070" cy="142555"/>
            <a:chOff x="3972634" y="720754"/>
            <a:chExt cx="174070" cy="142555"/>
          </a:xfrm>
        </p:grpSpPr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71AFC6C9-B265-31F5-DCA3-7A6FDE224D7E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7B238F46-2815-66DD-9168-9EB668155FE1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13924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E3C3F-B42E-11D8-F2D8-525DEDCA8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3AAF0B5A-CF63-6E87-B5B9-83B45D43E4B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A0E3A1A0-D0B4-8C35-5352-0B35688BAD65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36AF3CE1-C63F-BDA8-C2E1-2AD9FBDB01C8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25" name="그림 24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F5A3AC00-B8B0-5903-FAB0-F67BB652525C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AADF50D0-05CF-FE57-332B-D7F2DE54C61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56ABE28C-C1CE-B360-461B-0C761759C18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6097D6B-1DE8-0430-D67B-AC3DE59B9306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6F5C97D-8F09-458D-6C32-3144B333247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8A73D12A-B087-2121-9A90-C43BFADD496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A1ECBB8-05C1-089D-44E0-A6C83A300870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B36B4B7-F0A1-C3C9-B030-C6F6C13CEE11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688B7EB0-8067-CA5A-9A37-B316A0096C3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B125BAB-CA0F-8437-7318-769812EE7588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BEB2E15E-E79C-AA96-0D82-9A4991D8C1F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1D06BB13-CD71-AF3B-3EB4-B16182BDFB9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51C54C4-ADC2-FCAA-F74E-D25E243A6DA6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D708EF8F-AE79-9EEC-7FEF-DD4EDECA54B5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18E3EF4-D92F-623B-72C1-4488EAF42E1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D247102E-FE53-D9E7-B2B0-4655501F5A9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21E9C6-6F62-8A70-C246-7C2B92E1A384}"/>
              </a:ext>
            </a:extLst>
          </p:cNvPr>
          <p:cNvSpPr txBox="1"/>
          <p:nvPr/>
        </p:nvSpPr>
        <p:spPr>
          <a:xfrm>
            <a:off x="-189059" y="1230324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C6FF07-492D-87DA-186B-479DE2D3BD78}"/>
              </a:ext>
            </a:extLst>
          </p:cNvPr>
          <p:cNvSpPr txBox="1"/>
          <p:nvPr/>
        </p:nvSpPr>
        <p:spPr>
          <a:xfrm>
            <a:off x="471247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방위사업청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출처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미 군용물자 품목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카테고리 자료를 이용하여 무기 품목별 카테고리 지정 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069A7A5-9DA6-4B1F-4AF0-BF275A5ADD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038" y="2502811"/>
            <a:ext cx="3027351" cy="3871161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8195959-FF51-9E6F-8967-071DB4FDF7C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42234"/>
          <a:stretch/>
        </p:blipFill>
        <p:spPr>
          <a:xfrm>
            <a:off x="2347721" y="3073924"/>
            <a:ext cx="2627898" cy="2989814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8D7EBFBE-D6D3-2CC8-0C1F-49C6C55204D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1584" b="3713"/>
          <a:stretch/>
        </p:blipFill>
        <p:spPr>
          <a:xfrm>
            <a:off x="5291445" y="3110746"/>
            <a:ext cx="6630828" cy="2924112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BA26E7C-CA9A-CB21-07CC-C1BEE5610742}"/>
              </a:ext>
            </a:extLst>
          </p:cNvPr>
          <p:cNvSpPr/>
          <p:nvPr/>
        </p:nvSpPr>
        <p:spPr>
          <a:xfrm>
            <a:off x="2294794" y="3276841"/>
            <a:ext cx="1181488" cy="28463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8E97388-45ED-827B-41C3-49C8D81853C5}"/>
              </a:ext>
            </a:extLst>
          </p:cNvPr>
          <p:cNvSpPr/>
          <p:nvPr/>
        </p:nvSpPr>
        <p:spPr>
          <a:xfrm>
            <a:off x="7915183" y="3058882"/>
            <a:ext cx="690664" cy="306429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0C44D88-84D7-3AC6-D225-35FDE3D0833D}"/>
              </a:ext>
            </a:extLst>
          </p:cNvPr>
          <p:cNvSpPr/>
          <p:nvPr/>
        </p:nvSpPr>
        <p:spPr>
          <a:xfrm>
            <a:off x="11164764" y="3070951"/>
            <a:ext cx="772197" cy="306429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98F4A5C6-564D-546D-CCC6-350AC6426674}"/>
              </a:ext>
            </a:extLst>
          </p:cNvPr>
          <p:cNvGrpSpPr/>
          <p:nvPr/>
        </p:nvGrpSpPr>
        <p:grpSpPr>
          <a:xfrm>
            <a:off x="2875280" y="2428240"/>
            <a:ext cx="8691880" cy="848601"/>
            <a:chOff x="2875280" y="2428240"/>
            <a:chExt cx="8691880" cy="848601"/>
          </a:xfrm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9AF89186-6D7A-3179-30A2-93076FFF06F2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H="1" flipV="1">
              <a:off x="2878212" y="2430217"/>
              <a:ext cx="7326" cy="84662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36F04A44-2D5B-02CE-A187-EDC834C47E23}"/>
                </a:ext>
              </a:extLst>
            </p:cNvPr>
            <p:cNvCxnSpPr/>
            <p:nvPr/>
          </p:nvCxnSpPr>
          <p:spPr>
            <a:xfrm>
              <a:off x="2875280" y="2438400"/>
              <a:ext cx="869188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화살표 연결선 44">
              <a:extLst>
                <a:ext uri="{FF2B5EF4-FFF2-40B4-BE49-F238E27FC236}">
                  <a16:creationId xmlns:a16="http://schemas.microsoft.com/office/drawing/2014/main" id="{48EDBCD1-D230-80D2-47D8-7CDAF95586E6}"/>
                </a:ext>
              </a:extLst>
            </p:cNvPr>
            <p:cNvCxnSpPr/>
            <p:nvPr/>
          </p:nvCxnSpPr>
          <p:spPr>
            <a:xfrm>
              <a:off x="8219440" y="2430217"/>
              <a:ext cx="0" cy="62866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75C67C7D-1D58-3D3A-3208-FDD2ED857BD7}"/>
                </a:ext>
              </a:extLst>
            </p:cNvPr>
            <p:cNvCxnSpPr/>
            <p:nvPr/>
          </p:nvCxnSpPr>
          <p:spPr>
            <a:xfrm>
              <a:off x="11557000" y="2428240"/>
              <a:ext cx="0" cy="63255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143C8FA4-9F5F-B3A2-EAAC-32A3280C8B8E}"/>
              </a:ext>
            </a:extLst>
          </p:cNvPr>
          <p:cNvSpPr txBox="1"/>
          <p:nvPr/>
        </p:nvSpPr>
        <p:spPr>
          <a:xfrm>
            <a:off x="3289641" y="2474221"/>
            <a:ext cx="536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공통된 숫자를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부여함으로써</a:t>
            </a: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다른 데이터 테이블간 관련성 및 분석에 용이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1EB311-289D-9E58-CCAD-9ED0BEE7F663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852F96B-18BE-80CF-9970-3FD7FE32A3DD}"/>
              </a:ext>
            </a:extLst>
          </p:cNvPr>
          <p:cNvGrpSpPr/>
          <p:nvPr/>
        </p:nvGrpSpPr>
        <p:grpSpPr>
          <a:xfrm rot="13500000">
            <a:off x="3466499" y="533492"/>
            <a:ext cx="142555" cy="150161"/>
            <a:chOff x="1904223" y="2372406"/>
            <a:chExt cx="359664" cy="35966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7862CF9A-1A77-9D78-7DC1-C68672487125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97A7AAAE-7C61-62EC-A4DE-0F59B204A20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715468C9-CD55-2467-98B5-F7D54C39D9A8}"/>
              </a:ext>
            </a:extLst>
          </p:cNvPr>
          <p:cNvSpPr txBox="1"/>
          <p:nvPr/>
        </p:nvSpPr>
        <p:spPr>
          <a:xfrm>
            <a:off x="367522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특이사항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824B23D-82CD-97AE-8080-62623B708637}"/>
              </a:ext>
            </a:extLst>
          </p:cNvPr>
          <p:cNvGrpSpPr/>
          <p:nvPr/>
        </p:nvGrpSpPr>
        <p:grpSpPr>
          <a:xfrm rot="16200000">
            <a:off x="5332276" y="570206"/>
            <a:ext cx="174070" cy="142555"/>
            <a:chOff x="3972634" y="720754"/>
            <a:chExt cx="174070" cy="142555"/>
          </a:xfrm>
        </p:grpSpPr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DE9D0772-DF16-61F4-6B6D-C5198CD73B70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3DD90C82-81F0-CEB3-2316-92582A7F4BB3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434351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BD7B63-AC3E-50C4-7F44-5752859EC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C552B542-F78C-C2D2-94D9-B2FBB4A09E1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D7CEABE9-2518-FDC9-1C8B-F173DCAB5161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6AF6DBEB-AA87-B78F-6BBC-F49E8E956BEC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32C9448B-A7A2-B2DB-D570-6B2DA9C282F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661CEA76-5CEB-4B79-49D4-C3741D164C9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3ED479C-2DFA-90E1-9981-565708BFB08C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D449730-F7D1-A2B3-F0FE-FCC14CE99548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34F54763-3F52-841E-BE2C-0B0A23E760E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7D65974-0050-B60C-3240-026C1338C429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D912DF9-D919-9A9A-2DDD-3C6EFA0510F5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7C7D2870-215E-D159-38C7-16D667AED30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E4E056F-6059-4ABC-060C-D5C3978C22F2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74A4988-129B-855D-E2D7-87A37CC6876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BBCD7557-1563-8246-8F2D-09692CE341A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2A782AC-B11A-ACA5-AFAF-94412EE3C1B1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B5707202-D1F8-41BC-DD2F-D4EBECF0435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9860A84-100A-FB93-B565-C09E52FD245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07C81901-1714-5E10-31F7-C6E94E1037E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91A770-9BB4-6F79-D19E-060F8CBB4DEB}"/>
              </a:ext>
            </a:extLst>
          </p:cNvPr>
          <p:cNvSpPr txBox="1"/>
          <p:nvPr/>
        </p:nvSpPr>
        <p:spPr>
          <a:xfrm>
            <a:off x="-189059" y="1230324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AB92B-7413-CC35-928B-65776A5BF266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카테고리화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통해서 국가별 무기 체계에 대한 분석결과 도출이 가능</a:t>
            </a:r>
          </a:p>
        </p:txBody>
      </p:sp>
      <p:pic>
        <p:nvPicPr>
          <p:cNvPr id="4" name="image12.png">
            <a:extLst>
              <a:ext uri="{FF2B5EF4-FFF2-40B4-BE49-F238E27FC236}">
                <a16:creationId xmlns:a16="http://schemas.microsoft.com/office/drawing/2014/main" id="{F3191C09-06FF-4BB8-7191-94CAB47CBE9E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6827964" y="2517320"/>
            <a:ext cx="4736260" cy="3169752"/>
          </a:xfrm>
          <a:prstGeom prst="rect">
            <a:avLst/>
          </a:prstGeom>
          <a:ln/>
        </p:spPr>
      </p:pic>
      <p:pic>
        <p:nvPicPr>
          <p:cNvPr id="21" name="image5.png">
            <a:extLst>
              <a:ext uri="{FF2B5EF4-FFF2-40B4-BE49-F238E27FC236}">
                <a16:creationId xmlns:a16="http://schemas.microsoft.com/office/drawing/2014/main" id="{CE4F4A88-3420-E526-9B14-AABB630062EB}"/>
              </a:ext>
            </a:extLst>
          </p:cNvPr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530592" y="2446676"/>
            <a:ext cx="5730875" cy="3594100"/>
          </a:xfrm>
          <a:prstGeom prst="rect">
            <a:avLst/>
          </a:prstGeom>
          <a:ln/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321EC478-DC4C-2491-C3EE-E1AA20C33E68}"/>
              </a:ext>
            </a:extLst>
          </p:cNvPr>
          <p:cNvSpPr/>
          <p:nvPr/>
        </p:nvSpPr>
        <p:spPr>
          <a:xfrm>
            <a:off x="465110" y="2373138"/>
            <a:ext cx="5888439" cy="35941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1347DC7-9DC8-CEFA-5F1A-73A87050AC0D}"/>
              </a:ext>
            </a:extLst>
          </p:cNvPr>
          <p:cNvSpPr/>
          <p:nvPr/>
        </p:nvSpPr>
        <p:spPr>
          <a:xfrm>
            <a:off x="6502624" y="2367254"/>
            <a:ext cx="5178452" cy="35941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image8.png">
            <a:extLst>
              <a:ext uri="{FF2B5EF4-FFF2-40B4-BE49-F238E27FC236}">
                <a16:creationId xmlns:a16="http://schemas.microsoft.com/office/drawing/2014/main" id="{B00749E9-630F-4698-6B2D-677ED59A8AE3}"/>
              </a:ext>
            </a:extLst>
          </p:cNvPr>
          <p:cNvPicPr/>
          <p:nvPr/>
        </p:nvPicPr>
        <p:blipFill>
          <a:blip r:embed="rId7"/>
          <a:srcRect/>
          <a:stretch>
            <a:fillRect/>
          </a:stretch>
        </p:blipFill>
        <p:spPr>
          <a:xfrm>
            <a:off x="2017167" y="3334176"/>
            <a:ext cx="4736260" cy="944628"/>
          </a:xfrm>
          <a:prstGeom prst="rect">
            <a:avLst/>
          </a:prstGeom>
          <a:ln/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6757B42C-DFB3-0CA0-5FC0-0B9FB0C8BAD9}"/>
              </a:ext>
            </a:extLst>
          </p:cNvPr>
          <p:cNvSpPr/>
          <p:nvPr/>
        </p:nvSpPr>
        <p:spPr>
          <a:xfrm>
            <a:off x="1905241" y="3237361"/>
            <a:ext cx="4922680" cy="113825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AB430B-2600-2D52-AB7E-32BFF8F6D395}"/>
              </a:ext>
            </a:extLst>
          </p:cNvPr>
          <p:cNvSpPr txBox="1"/>
          <p:nvPr/>
        </p:nvSpPr>
        <p:spPr>
          <a:xfrm>
            <a:off x="7212638" y="1887919"/>
            <a:ext cx="33325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구체적인 분석 내용은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WEB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통해서 확인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AA54D8-B8A7-00AC-DA48-38EED8DD8CA6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EE860CD-AADD-683C-5A31-6F5B3518A283}"/>
              </a:ext>
            </a:extLst>
          </p:cNvPr>
          <p:cNvGrpSpPr/>
          <p:nvPr/>
        </p:nvGrpSpPr>
        <p:grpSpPr>
          <a:xfrm rot="13500000">
            <a:off x="3466499" y="533492"/>
            <a:ext cx="142555" cy="150161"/>
            <a:chOff x="1904223" y="2372406"/>
            <a:chExt cx="359664" cy="359664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E82182E4-4692-830B-89AA-905A3793D2FD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C857716C-3B81-F421-AE6D-98CE7A1491E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D6D007E-36F3-F312-D3D5-338D8973CBF4}"/>
              </a:ext>
            </a:extLst>
          </p:cNvPr>
          <p:cNvSpPr txBox="1"/>
          <p:nvPr/>
        </p:nvSpPr>
        <p:spPr>
          <a:xfrm>
            <a:off x="367522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특이사항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8F9FDE9-5366-5313-3C2F-B19171F1F15D}"/>
              </a:ext>
            </a:extLst>
          </p:cNvPr>
          <p:cNvGrpSpPr/>
          <p:nvPr/>
        </p:nvGrpSpPr>
        <p:grpSpPr>
          <a:xfrm rot="16200000">
            <a:off x="5332276" y="570206"/>
            <a:ext cx="174070" cy="142555"/>
            <a:chOff x="3972634" y="720754"/>
            <a:chExt cx="174070" cy="142555"/>
          </a:xfrm>
        </p:grpSpPr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6B3A5433-7CE9-FA67-B5BD-0AE39F22616F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E0208377-11E5-6EC3-29DF-C37445577B59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59230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35758-E3BF-A4ED-F91B-2D22038B9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7E5E9D25-FF82-7C7D-8BDA-C2884C32ACA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FDCFFD72-4C48-7AB1-F4B8-74FA3DDF5824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02C6C456-6889-3561-8D22-15D2D3D5FAE7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97C55534-479D-307E-DFEE-9B05427AFA0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1CDE2723-DA1E-7DD0-99CC-18A445C2ADF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810DBF7-FDCB-8814-211A-654CB1EA38FC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08F5AE24-F7AA-499F-A82C-81E78F748893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4389BEB-0585-F01A-F1E1-9ADD4D05FDD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C8D699F-6039-19D6-F7A8-096E13875007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66C7F237-3722-270C-34A2-1ADAAB4EE7C6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55E6D582-C5A8-A238-4CD7-A50C0CE368E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D510838-80D1-41EE-8E0B-0A905470143C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8B18CDC5-B75D-0AD0-F7E8-E01312B8C70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2D1DA8C6-3945-B1E5-FB0E-C775AEDE779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17BFD2A-35DF-194A-CBF6-22EF541B0BD9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AB2BB36-E954-5647-142F-16DE7922303F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FC7A06A-0A50-B2AB-3EDF-B0AFE53BE39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FB5049C3-6B4D-F2B0-CE8B-1165261CEB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7B2B2468-20C7-C4F1-0A00-B992306EDFDB}"/>
              </a:ext>
            </a:extLst>
          </p:cNvPr>
          <p:cNvGrpSpPr/>
          <p:nvPr/>
        </p:nvGrpSpPr>
        <p:grpSpPr>
          <a:xfrm rot="13500000">
            <a:off x="5300760" y="567202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1F988AFA-F612-3009-F437-0DE403CF4185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3325B347-5C09-E772-3FA3-040189B8E8C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A064C9-B392-1DD3-9A72-E23E2C0FF443}"/>
              </a:ext>
            </a:extLst>
          </p:cNvPr>
          <p:cNvSpPr txBox="1"/>
          <p:nvPr/>
        </p:nvSpPr>
        <p:spPr>
          <a:xfrm>
            <a:off x="-189059" y="1230324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64D2B6-7E03-7104-57B2-ECC6B28F861C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가지 지표와 무기 수출과의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상관관계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분석 </a:t>
            </a:r>
          </a:p>
        </p:txBody>
      </p:sp>
      <p:pic>
        <p:nvPicPr>
          <p:cNvPr id="21" name="image9.png">
            <a:extLst>
              <a:ext uri="{FF2B5EF4-FFF2-40B4-BE49-F238E27FC236}">
                <a16:creationId xmlns:a16="http://schemas.microsoft.com/office/drawing/2014/main" id="{831F14CE-27A2-CFD5-8CBF-EA624E21B840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592402" y="2325699"/>
            <a:ext cx="4736260" cy="3747025"/>
          </a:xfrm>
          <a:prstGeom prst="rect">
            <a:avLst/>
          </a:prstGeom>
          <a:ln/>
        </p:spPr>
      </p:pic>
      <p:pic>
        <p:nvPicPr>
          <p:cNvPr id="30" name="image3.png">
            <a:extLst>
              <a:ext uri="{FF2B5EF4-FFF2-40B4-BE49-F238E27FC236}">
                <a16:creationId xmlns:a16="http://schemas.microsoft.com/office/drawing/2014/main" id="{B11A36ED-D479-028C-D221-6B559FD318AB}"/>
              </a:ext>
            </a:extLst>
          </p:cNvPr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5489892" y="2258086"/>
            <a:ext cx="4736260" cy="3841487"/>
          </a:xfrm>
          <a:prstGeom prst="rect">
            <a:avLst/>
          </a:prstGeom>
          <a:ln/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B6D8C59-A1C7-9064-A568-D50905069E5A}"/>
              </a:ext>
            </a:extLst>
          </p:cNvPr>
          <p:cNvSpPr/>
          <p:nvPr/>
        </p:nvSpPr>
        <p:spPr>
          <a:xfrm>
            <a:off x="534095" y="2230901"/>
            <a:ext cx="4866098" cy="390300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12434837-D233-0B58-A360-903D23FF0843}"/>
              </a:ext>
            </a:extLst>
          </p:cNvPr>
          <p:cNvGrpSpPr/>
          <p:nvPr/>
        </p:nvGrpSpPr>
        <p:grpSpPr>
          <a:xfrm>
            <a:off x="685800" y="6133909"/>
            <a:ext cx="254000" cy="424657"/>
            <a:chOff x="685800" y="6133909"/>
            <a:chExt cx="254000" cy="424657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F12EB8B-D465-A46C-AFCC-65CC518DE6B3}"/>
                </a:ext>
              </a:extLst>
            </p:cNvPr>
            <p:cNvCxnSpPr/>
            <p:nvPr/>
          </p:nvCxnSpPr>
          <p:spPr>
            <a:xfrm>
              <a:off x="695325" y="6133909"/>
              <a:ext cx="0" cy="29448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4087F715-5110-8159-3653-74DF3103AA01}"/>
                </a:ext>
              </a:extLst>
            </p:cNvPr>
            <p:cNvCxnSpPr/>
            <p:nvPr/>
          </p:nvCxnSpPr>
          <p:spPr>
            <a:xfrm>
              <a:off x="685800" y="6432258"/>
              <a:ext cx="25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2E970582-0049-0669-3EB9-27FBDA52DE65}"/>
                </a:ext>
              </a:extLst>
            </p:cNvPr>
            <p:cNvCxnSpPr/>
            <p:nvPr/>
          </p:nvCxnSpPr>
          <p:spPr>
            <a:xfrm>
              <a:off x="939800" y="6298216"/>
              <a:ext cx="0" cy="26035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5123B96-11B0-33B3-F574-8444052C0594}"/>
              </a:ext>
            </a:extLst>
          </p:cNvPr>
          <p:cNvSpPr txBox="1"/>
          <p:nvPr/>
        </p:nvSpPr>
        <p:spPr>
          <a:xfrm>
            <a:off x="939800" y="6294536"/>
            <a:ext cx="68770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다중 선형회귀 모델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종속변수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: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무기 총 수입량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독립변수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: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분쟁도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정치 지표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등급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pic>
        <p:nvPicPr>
          <p:cNvPr id="23" name="image7.png">
            <a:extLst>
              <a:ext uri="{FF2B5EF4-FFF2-40B4-BE49-F238E27FC236}">
                <a16:creationId xmlns:a16="http://schemas.microsoft.com/office/drawing/2014/main" id="{8D9ED083-9330-7EC1-03B2-D9DA34E3A2A5}"/>
              </a:ext>
            </a:extLst>
          </p:cNvPr>
          <p:cNvPicPr/>
          <p:nvPr/>
        </p:nvPicPr>
        <p:blipFill>
          <a:blip r:embed="rId7"/>
          <a:srcRect/>
          <a:stretch>
            <a:fillRect/>
          </a:stretch>
        </p:blipFill>
        <p:spPr>
          <a:xfrm>
            <a:off x="5489892" y="1334630"/>
            <a:ext cx="4052455" cy="926523"/>
          </a:xfrm>
          <a:prstGeom prst="rect">
            <a:avLst/>
          </a:prstGeom>
          <a:ln/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21AF01EA-28F2-969F-347D-61673946A7FF}"/>
              </a:ext>
            </a:extLst>
          </p:cNvPr>
          <p:cNvSpPr/>
          <p:nvPr/>
        </p:nvSpPr>
        <p:spPr>
          <a:xfrm>
            <a:off x="5458500" y="2230901"/>
            <a:ext cx="4237950" cy="390300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9944F7C-0E61-159C-CF23-84D022966234}"/>
              </a:ext>
            </a:extLst>
          </p:cNvPr>
          <p:cNvSpPr txBox="1"/>
          <p:nvPr/>
        </p:nvSpPr>
        <p:spPr>
          <a:xfrm>
            <a:off x="10036641" y="2730672"/>
            <a:ext cx="228350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분쟁도 변수의 </a:t>
            </a:r>
            <a:endParaRPr lang="en-US" altLang="ko-KR" sz="14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endParaRPr lang="en-US" altLang="ko-KR" sz="14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p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값이 낮으므로 </a:t>
            </a:r>
            <a:r>
              <a:rPr lang="ko-KR" altLang="en-US" sz="14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유의미</a:t>
            </a:r>
            <a:endParaRPr lang="en-US" altLang="ko-KR" sz="14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endParaRPr lang="en-US" altLang="ko-KR" sz="14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경제지표와 분쟁도가 </a:t>
            </a:r>
            <a:endParaRPr lang="en-US" altLang="ko-KR" sz="14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endParaRPr lang="en-US" altLang="ko-KR" sz="14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무기 수입량과 관련이 </a:t>
            </a:r>
            <a:endParaRPr lang="en-US" altLang="ko-KR" sz="14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endParaRPr lang="en-US" altLang="ko-KR" sz="14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있다고 판단</a:t>
            </a: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3707E385-5B64-03A5-5F1C-88ACB5AA3BE2}"/>
              </a:ext>
            </a:extLst>
          </p:cNvPr>
          <p:cNvCxnSpPr/>
          <p:nvPr/>
        </p:nvCxnSpPr>
        <p:spPr>
          <a:xfrm>
            <a:off x="9976063" y="2788382"/>
            <a:ext cx="0" cy="191590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B141D268-2962-7C40-3708-F6E1F6D6FCF9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DA25DC1-E7AE-F2FA-FC1F-E6FD64C6597E}"/>
              </a:ext>
            </a:extLst>
          </p:cNvPr>
          <p:cNvSpPr txBox="1"/>
          <p:nvPr/>
        </p:nvSpPr>
        <p:spPr>
          <a:xfrm>
            <a:off x="3675221" y="504991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특이사항</a:t>
            </a: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164FDBBB-4A0D-BAB1-0D07-6DF7F9F172B6}"/>
              </a:ext>
            </a:extLst>
          </p:cNvPr>
          <p:cNvGrpSpPr/>
          <p:nvPr/>
        </p:nvGrpSpPr>
        <p:grpSpPr>
          <a:xfrm rot="16200000">
            <a:off x="3397479" y="550849"/>
            <a:ext cx="174070" cy="142555"/>
            <a:chOff x="3972634" y="720754"/>
            <a:chExt cx="174070" cy="142555"/>
          </a:xfrm>
        </p:grpSpPr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BA3780B1-A262-6BCC-043B-3981436614E7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575E03B2-4645-3A42-E666-9963DA6013D0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473698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2DC8B2-A6A1-BB57-8FAB-FAA67B358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32FB5CF8-9E7D-64E2-927C-55B145EC5A93}"/>
              </a:ext>
            </a:extLst>
          </p:cNvPr>
          <p:cNvSpPr/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F8F67FC-B70C-2C66-C526-B7C9D299B039}"/>
              </a:ext>
            </a:extLst>
          </p:cNvPr>
          <p:cNvSpPr/>
          <p:nvPr/>
        </p:nvSpPr>
        <p:spPr>
          <a:xfrm flipV="1">
            <a:off x="9" y="163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C155AAE-2AA8-E5DB-192A-3FAFB88F38E3}"/>
              </a:ext>
            </a:extLst>
          </p:cNvPr>
          <p:cNvCxnSpPr/>
          <p:nvPr/>
        </p:nvCxnSpPr>
        <p:spPr>
          <a:xfrm>
            <a:off x="331208" y="304797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F779E72-A957-DEF7-B06B-2DA8ABAC061B}"/>
              </a:ext>
            </a:extLst>
          </p:cNvPr>
          <p:cNvSpPr txBox="1"/>
          <p:nvPr/>
        </p:nvSpPr>
        <p:spPr>
          <a:xfrm>
            <a:off x="3500583" y="150909"/>
            <a:ext cx="484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한화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에어로스페이스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X 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홍대 </a:t>
            </a:r>
            <a:r>
              <a:rPr lang="ko-KR" altLang="en-US" sz="1400" dirty="0" err="1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에이콘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아카데미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8AE0DB-694A-CEB8-7FC9-9FC68A1DC899}"/>
              </a:ext>
            </a:extLst>
          </p:cNvPr>
          <p:cNvSpPr txBox="1"/>
          <p:nvPr/>
        </p:nvSpPr>
        <p:spPr>
          <a:xfrm>
            <a:off x="1216191" y="1767594"/>
            <a:ext cx="4844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타겟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정보 분석 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플랫폼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FA4427-10CF-4389-6E55-3A48B716C0E3}"/>
              </a:ext>
            </a:extLst>
          </p:cNvPr>
          <p:cNvSpPr txBox="1"/>
          <p:nvPr/>
        </p:nvSpPr>
        <p:spPr>
          <a:xfrm>
            <a:off x="1251526" y="373468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i="0" dirty="0">
                <a:solidFill>
                  <a:schemeClr val="accent2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Defense</a:t>
            </a:r>
            <a:r>
              <a:rPr lang="en-US" altLang="ko-KR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Monitoring Zone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85F9FF10-6E35-E9FD-86B0-68CAAAA76B40}"/>
              </a:ext>
            </a:extLst>
          </p:cNvPr>
          <p:cNvCxnSpPr/>
          <p:nvPr/>
        </p:nvCxnSpPr>
        <p:spPr>
          <a:xfrm>
            <a:off x="7913460" y="6565752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60721DE-63C0-566C-F6DE-B352706A2AF6}"/>
              </a:ext>
            </a:extLst>
          </p:cNvPr>
          <p:cNvSpPr txBox="1"/>
          <p:nvPr/>
        </p:nvSpPr>
        <p:spPr>
          <a:xfrm>
            <a:off x="10982036" y="6386812"/>
            <a:ext cx="1080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천무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II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84C03D4B-70C9-1354-BC76-2A5CB9B713AD}"/>
              </a:ext>
            </a:extLst>
          </p:cNvPr>
          <p:cNvSpPr/>
          <p:nvPr/>
        </p:nvSpPr>
        <p:spPr>
          <a:xfrm>
            <a:off x="7558501" y="5671619"/>
            <a:ext cx="2725336" cy="2523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FA7929BA-E79B-37CA-099E-7B2BD92CC31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E97132">
                <a:tint val="45000"/>
                <a:satMod val="400000"/>
              </a:srgb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1274278" y="2401205"/>
            <a:ext cx="2618169" cy="13278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8288AA7-BA43-D545-4866-DD9C637475C7}"/>
              </a:ext>
            </a:extLst>
          </p:cNvPr>
          <p:cNvGrpSpPr/>
          <p:nvPr/>
        </p:nvGrpSpPr>
        <p:grpSpPr>
          <a:xfrm>
            <a:off x="1274278" y="4396406"/>
            <a:ext cx="4902561" cy="584775"/>
            <a:chOff x="1216191" y="4396406"/>
            <a:chExt cx="4902561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D9593F0-D77D-4A76-67C4-DDB5129EC9BD}"/>
                </a:ext>
              </a:extLst>
            </p:cNvPr>
            <p:cNvSpPr txBox="1"/>
            <p:nvPr/>
          </p:nvSpPr>
          <p:spPr>
            <a:xfrm>
              <a:off x="1274278" y="4396406"/>
              <a:ext cx="484447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서버 및 웹 구현</a:t>
              </a: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733AAD87-2735-886B-E178-7F79F1AAA243}"/>
                </a:ext>
              </a:extLst>
            </p:cNvPr>
            <p:cNvCxnSpPr>
              <a:cxnSpLocks/>
            </p:cNvCxnSpPr>
            <p:nvPr/>
          </p:nvCxnSpPr>
          <p:spPr>
            <a:xfrm>
              <a:off x="1216191" y="4422401"/>
              <a:ext cx="0" cy="532785"/>
            </a:xfrm>
            <a:prstGeom prst="line">
              <a:avLst/>
            </a:prstGeom>
            <a:ln w="952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93156314-E890-27F4-EC36-28B6D56DE3E5}"/>
              </a:ext>
            </a:extLst>
          </p:cNvPr>
          <p:cNvGrpSpPr/>
          <p:nvPr/>
        </p:nvGrpSpPr>
        <p:grpSpPr>
          <a:xfrm>
            <a:off x="5559227" y="163411"/>
            <a:ext cx="6503464" cy="5667768"/>
            <a:chOff x="5460561" y="595116"/>
            <a:chExt cx="6503464" cy="5667768"/>
          </a:xfrm>
        </p:grpSpPr>
        <p:pic>
          <p:nvPicPr>
            <p:cNvPr id="50" name="그림 49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CC6480EC-DEE3-A9EC-C47C-D6B75EF4D7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58" name="그림 57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3632E6D9-E5C2-0492-5065-AF5249F04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59" name="그림 5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57513D8C-BA5D-A6D8-67E5-B76B259AD9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2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pic>
        <p:nvPicPr>
          <p:cNvPr id="62" name="그림 61" descr="스크린샷, 도표, 디자인, 예술이(가) 표시된 사진&#10;&#10;자동 생성된 설명">
            <a:extLst>
              <a:ext uri="{FF2B5EF4-FFF2-40B4-BE49-F238E27FC236}">
                <a16:creationId xmlns:a16="http://schemas.microsoft.com/office/drawing/2014/main" id="{C36D1D20-53B6-0DCC-3D85-68EBFD42655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40" t="55432" r="38131" b="29864"/>
          <a:stretch/>
        </p:blipFill>
        <p:spPr>
          <a:xfrm flipH="1">
            <a:off x="6323045" y="1636022"/>
            <a:ext cx="1331427" cy="46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351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C7CC8F-CDFE-1F22-5A16-24DDDD1F7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DB7992E-E9F9-5378-505E-C5C937187D7E}"/>
              </a:ext>
            </a:extLst>
          </p:cNvPr>
          <p:cNvGrpSpPr/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18" name="그림 17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2CAE900A-B5AA-04D0-71FF-7C16D656DF00}"/>
                </a:ext>
              </a:extLst>
            </p:cNvPr>
            <p:cNvPicPr/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19" name="그림 1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6627E853-CBEE-C372-9C9F-79800BF0A63E}"/>
                </a:ext>
              </a:extLst>
            </p:cNvPr>
            <p:cNvPicPr/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21" name="그림 20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79B16C80-7840-0CB5-752B-37245DD650FD}"/>
                </a:ext>
              </a:extLst>
            </p:cNvPr>
            <p:cNvPicPr/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4139" name="직사각형 4138">
            <a:extLst>
              <a:ext uri="{FF2B5EF4-FFF2-40B4-BE49-F238E27FC236}">
                <a16:creationId xmlns:a16="http://schemas.microsoft.com/office/drawing/2014/main" id="{B2FF6893-FB5F-446A-B2AB-00F746CD7C13}"/>
              </a:ext>
            </a:extLst>
          </p:cNvPr>
          <p:cNvSpPr/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40" name="직사각형 4139">
            <a:extLst>
              <a:ext uri="{FF2B5EF4-FFF2-40B4-BE49-F238E27FC236}">
                <a16:creationId xmlns:a16="http://schemas.microsoft.com/office/drawing/2014/main" id="{59F127F9-7D34-8F8F-9E29-CDFDBD6D6862}"/>
              </a:ext>
            </a:extLst>
          </p:cNvPr>
          <p:cNvSpPr/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2FBE516-61DD-AF85-F065-2931F0E4028F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C80636C2-FE5C-754B-74CF-7FC69A5654C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A058823-AB5A-A4AB-1248-C86C01C0D9E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3EEC677-087F-738E-A288-64CB51FEBC71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5B25614-D9EA-753E-D84E-478FB193FDE7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60DAD124-FBF7-35F6-A5CC-3DD56337776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371659B-9E0E-9444-F95D-02BB0A8A24DA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472EEAB-5EE7-F799-BA35-5209549C4FE3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F812BC8D-4C17-C855-FF90-500C386F897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DFBA49F-D958-3188-1427-F96B2BEC1820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3B9F06A-762F-9D52-4A7F-C06C117E499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E4AA79B3-7B31-DBB7-5ED5-209BCB6A703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8245B039-28B0-745F-FCB5-CBD337FB72E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8293AF86-AE07-9879-1F8E-A9CFEC4F25EC}"/>
              </a:ext>
            </a:extLst>
          </p:cNvPr>
          <p:cNvSpPr/>
          <p:nvPr/>
        </p:nvSpPr>
        <p:spPr>
          <a:xfrm>
            <a:off x="1071459" y="1268307"/>
            <a:ext cx="1731818" cy="5106037"/>
          </a:xfrm>
          <a:prstGeom prst="rect">
            <a:avLst/>
          </a:prstGeom>
          <a:noFill/>
          <a:ln w="952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/>
              </a:solidFill>
            </a:endParaRPr>
          </a:p>
        </p:txBody>
      </p:sp>
      <p:pic>
        <p:nvPicPr>
          <p:cNvPr id="130" name="Picture 2" descr="세계은행 역할 바뀌나, 기후위기 해결 위한 자금 조달 협상에 돌입 &lt; 글로벌 &lt; 투자·평가 &lt; 기사본문 - IMPACT ON(임팩트온)">
            <a:extLst>
              <a:ext uri="{FF2B5EF4-FFF2-40B4-BE49-F238E27FC236}">
                <a16:creationId xmlns:a16="http://schemas.microsoft.com/office/drawing/2014/main" id="{01636B23-2EDA-B0E2-F059-2D4B65380D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3" t="20763" r="8374"/>
          <a:stretch/>
        </p:blipFill>
        <p:spPr bwMode="auto">
          <a:xfrm>
            <a:off x="1188514" y="1408568"/>
            <a:ext cx="1500909" cy="78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1" name="그림 130">
            <a:extLst>
              <a:ext uri="{FF2B5EF4-FFF2-40B4-BE49-F238E27FC236}">
                <a16:creationId xmlns:a16="http://schemas.microsoft.com/office/drawing/2014/main" id="{E25A775C-206A-F290-5226-C1DBBE0902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47656" y="2442412"/>
            <a:ext cx="779427" cy="787300"/>
          </a:xfrm>
          <a:prstGeom prst="rect">
            <a:avLst/>
          </a:prstGeom>
        </p:spPr>
      </p:pic>
      <p:pic>
        <p:nvPicPr>
          <p:cNvPr id="132" name="Picture 6" descr="7 Collecting Conflict Data | Researching Peace - en podd från Uppsala  universitet">
            <a:extLst>
              <a:ext uri="{FF2B5EF4-FFF2-40B4-BE49-F238E27FC236}">
                <a16:creationId xmlns:a16="http://schemas.microsoft.com/office/drawing/2014/main" id="{5A819806-2503-334E-A52E-5CE2749AEA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8" t="30444" r="20370" b="11185"/>
          <a:stretch/>
        </p:blipFill>
        <p:spPr bwMode="auto">
          <a:xfrm>
            <a:off x="1407328" y="3526862"/>
            <a:ext cx="1060082" cy="1033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" name="Picture 8" descr="외교부 개발협력국">
            <a:extLst>
              <a:ext uri="{FF2B5EF4-FFF2-40B4-BE49-F238E27FC236}">
                <a16:creationId xmlns:a16="http://schemas.microsoft.com/office/drawing/2014/main" id="{A0C109E3-242B-099E-573D-4FB5FCEBB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231" y="4891555"/>
            <a:ext cx="614276" cy="91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E3F10D39-7DC0-C3A1-6A1B-A2EE8CC77761}"/>
              </a:ext>
            </a:extLst>
          </p:cNvPr>
          <p:cNvSpPr txBox="1"/>
          <p:nvPr/>
        </p:nvSpPr>
        <p:spPr>
          <a:xfrm>
            <a:off x="1177944" y="5983253"/>
            <a:ext cx="15248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+ </a:t>
            </a:r>
            <a:r>
              <a:rPr lang="ko-KR" altLang="en-US" sz="1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각 기업 홈페이지</a:t>
            </a:r>
          </a:p>
        </p:txBody>
      </p:sp>
      <p:pic>
        <p:nvPicPr>
          <p:cNvPr id="137" name="Picture 14" descr="CSV File Format Icon PNG vector in SVG, PDF, AI, CDR format">
            <a:extLst>
              <a:ext uri="{FF2B5EF4-FFF2-40B4-BE49-F238E27FC236}">
                <a16:creationId xmlns:a16="http://schemas.microsoft.com/office/drawing/2014/main" id="{771CEFE5-3609-137E-91AB-8A01517330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2" t="13986" r="19885" b="14906"/>
          <a:stretch/>
        </p:blipFill>
        <p:spPr bwMode="auto">
          <a:xfrm>
            <a:off x="3041722" y="3440286"/>
            <a:ext cx="785312" cy="67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B2A33B47-947F-AB32-014B-49C0395F60C3}"/>
              </a:ext>
            </a:extLst>
          </p:cNvPr>
          <p:cNvSpPr txBox="1"/>
          <p:nvPr/>
        </p:nvSpPr>
        <p:spPr>
          <a:xfrm>
            <a:off x="1380234" y="1097720"/>
            <a:ext cx="1114268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소스</a:t>
            </a:r>
            <a:endParaRPr lang="ko-KR" altLang="en-US" sz="1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86" name="그룹 185">
            <a:extLst>
              <a:ext uri="{FF2B5EF4-FFF2-40B4-BE49-F238E27FC236}">
                <a16:creationId xmlns:a16="http://schemas.microsoft.com/office/drawing/2014/main" id="{B3F51B7E-E85E-ADAD-8AE2-95F316E0903F}"/>
              </a:ext>
            </a:extLst>
          </p:cNvPr>
          <p:cNvGrpSpPr/>
          <p:nvPr/>
        </p:nvGrpSpPr>
        <p:grpSpPr>
          <a:xfrm>
            <a:off x="4156421" y="1251608"/>
            <a:ext cx="2424196" cy="2664526"/>
            <a:chOff x="4740431" y="1166079"/>
            <a:chExt cx="2424196" cy="2664526"/>
          </a:xfrm>
        </p:grpSpPr>
        <p:pic>
          <p:nvPicPr>
            <p:cNvPr id="135" name="Picture 10" descr="Python] - 파이썬 설치 (Python 3 Installation)">
              <a:extLst>
                <a:ext uri="{FF2B5EF4-FFF2-40B4-BE49-F238E27FC236}">
                  <a16:creationId xmlns:a16="http://schemas.microsoft.com/office/drawing/2014/main" id="{55C90EB0-6883-0532-B1C2-4FD5D7AA65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89" r="18889"/>
            <a:stretch/>
          </p:blipFill>
          <p:spPr bwMode="auto">
            <a:xfrm>
              <a:off x="4865906" y="1754749"/>
              <a:ext cx="1068512" cy="993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6" name="Picture 12" descr="pandas - 위키백과, 우리 모두의 백과사전">
              <a:extLst>
                <a:ext uri="{FF2B5EF4-FFF2-40B4-BE49-F238E27FC236}">
                  <a16:creationId xmlns:a16="http://schemas.microsoft.com/office/drawing/2014/main" id="{81411AB8-11D0-81FE-C285-B4E9AC433D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90549" y="2984863"/>
              <a:ext cx="2087739" cy="8457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56051CA-4618-F7F6-84B7-9FCA246CA2A2}"/>
                </a:ext>
              </a:extLst>
            </p:cNvPr>
            <p:cNvSpPr/>
            <p:nvPr/>
          </p:nvSpPr>
          <p:spPr>
            <a:xfrm>
              <a:off x="4740431" y="1319805"/>
              <a:ext cx="2424196" cy="2510800"/>
            </a:xfrm>
            <a:prstGeom prst="rect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2"/>
                </a:solidFill>
              </a:endParaRPr>
            </a:p>
          </p:txBody>
        </p:sp>
        <p:pic>
          <p:nvPicPr>
            <p:cNvPr id="145" name="Picture 38" descr="Jupyter Notebook - 나무위키">
              <a:extLst>
                <a:ext uri="{FF2B5EF4-FFF2-40B4-BE49-F238E27FC236}">
                  <a16:creationId xmlns:a16="http://schemas.microsoft.com/office/drawing/2014/main" id="{D1DB1827-A6BF-A42F-B3CC-D93F38E98D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38067" y="1721789"/>
              <a:ext cx="840221" cy="9775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C9B6F778-83B5-5C40-196C-33803F322BBD}"/>
                </a:ext>
              </a:extLst>
            </p:cNvPr>
            <p:cNvSpPr txBox="1"/>
            <p:nvPr/>
          </p:nvSpPr>
          <p:spPr>
            <a:xfrm>
              <a:off x="5086620" y="1166079"/>
              <a:ext cx="1731818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데이터 </a:t>
              </a:r>
              <a:r>
                <a:rPr lang="ko-KR" altLang="en-US" sz="1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전처리</a:t>
              </a:r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및 분석</a:t>
              </a:r>
              <a:endParaRPr lang="ko-KR" altLang="en-US" sz="1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85" name="그룹 184">
            <a:extLst>
              <a:ext uri="{FF2B5EF4-FFF2-40B4-BE49-F238E27FC236}">
                <a16:creationId xmlns:a16="http://schemas.microsoft.com/office/drawing/2014/main" id="{EBF9ED5C-7AE7-AC5D-7A43-3821ABC815EA}"/>
              </a:ext>
            </a:extLst>
          </p:cNvPr>
          <p:cNvGrpSpPr/>
          <p:nvPr/>
        </p:nvGrpSpPr>
        <p:grpSpPr>
          <a:xfrm>
            <a:off x="4156421" y="4174243"/>
            <a:ext cx="2424196" cy="1962898"/>
            <a:chOff x="4722425" y="3836483"/>
            <a:chExt cx="2424196" cy="1962898"/>
          </a:xfrm>
        </p:grpSpPr>
        <p:pic>
          <p:nvPicPr>
            <p:cNvPr id="140" name="Picture 18" descr="하둡(Hadoop)이란?">
              <a:extLst>
                <a:ext uri="{FF2B5EF4-FFF2-40B4-BE49-F238E27FC236}">
                  <a16:creationId xmlns:a16="http://schemas.microsoft.com/office/drawing/2014/main" id="{EFE7B83D-39E1-6019-076D-46A0F161E1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09" b="28119"/>
            <a:stretch/>
          </p:blipFill>
          <p:spPr bwMode="auto">
            <a:xfrm>
              <a:off x="4841678" y="5059791"/>
              <a:ext cx="2070310" cy="6100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84" name="그룹 183">
              <a:extLst>
                <a:ext uri="{FF2B5EF4-FFF2-40B4-BE49-F238E27FC236}">
                  <a16:creationId xmlns:a16="http://schemas.microsoft.com/office/drawing/2014/main" id="{7D5B9F17-1FF6-4E84-3011-F9C34FD3048E}"/>
                </a:ext>
              </a:extLst>
            </p:cNvPr>
            <p:cNvGrpSpPr/>
            <p:nvPr/>
          </p:nvGrpSpPr>
          <p:grpSpPr>
            <a:xfrm>
              <a:off x="4722425" y="3836483"/>
              <a:ext cx="2424196" cy="1962898"/>
              <a:chOff x="4722425" y="3836483"/>
              <a:chExt cx="2424196" cy="1962898"/>
            </a:xfrm>
          </p:grpSpPr>
          <p:pic>
            <p:nvPicPr>
              <p:cNvPr id="139" name="Picture 16" descr="오라클 데이터베이스 - 나무위키">
                <a:extLst>
                  <a:ext uri="{FF2B5EF4-FFF2-40B4-BE49-F238E27FC236}">
                    <a16:creationId xmlns:a16="http://schemas.microsoft.com/office/drawing/2014/main" id="{70E4E941-E35C-54C9-C820-AF5BAD81167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94049" y="4095282"/>
                <a:ext cx="1880739" cy="9403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2" name="직사각형 141">
                <a:extLst>
                  <a:ext uri="{FF2B5EF4-FFF2-40B4-BE49-F238E27FC236}">
                    <a16:creationId xmlns:a16="http://schemas.microsoft.com/office/drawing/2014/main" id="{55761785-99BA-3E94-8A97-FAECCA91D7EF}"/>
                  </a:ext>
                </a:extLst>
              </p:cNvPr>
              <p:cNvSpPr/>
              <p:nvPr/>
            </p:nvSpPr>
            <p:spPr>
              <a:xfrm>
                <a:off x="4722425" y="3976634"/>
                <a:ext cx="2424196" cy="1822747"/>
              </a:xfrm>
              <a:prstGeom prst="rect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4D3042EE-6A15-583C-486C-BDE4B60AEA49}"/>
                  </a:ext>
                </a:extLst>
              </p:cNvPr>
              <p:cNvSpPr txBox="1"/>
              <p:nvPr/>
            </p:nvSpPr>
            <p:spPr>
              <a:xfrm>
                <a:off x="5644224" y="3836483"/>
                <a:ext cx="541022" cy="25436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서버</a:t>
                </a:r>
                <a:endParaRPr lang="ko-KR" altLang="en-US" sz="1400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A05A9763-B1E8-080B-BC63-BCCF0029FA61}"/>
              </a:ext>
            </a:extLst>
          </p:cNvPr>
          <p:cNvSpPr txBox="1"/>
          <p:nvPr/>
        </p:nvSpPr>
        <p:spPr>
          <a:xfrm>
            <a:off x="2858354" y="4174243"/>
            <a:ext cx="119399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다운로드</a:t>
            </a:r>
            <a:endParaRPr lang="ko-KR" altLang="en-US" sz="1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88" name="그룹 187">
            <a:extLst>
              <a:ext uri="{FF2B5EF4-FFF2-40B4-BE49-F238E27FC236}">
                <a16:creationId xmlns:a16="http://schemas.microsoft.com/office/drawing/2014/main" id="{B9CB029F-76AB-8938-BE6D-31AF2803E36C}"/>
              </a:ext>
            </a:extLst>
          </p:cNvPr>
          <p:cNvGrpSpPr/>
          <p:nvPr/>
        </p:nvGrpSpPr>
        <p:grpSpPr>
          <a:xfrm>
            <a:off x="9392220" y="1309617"/>
            <a:ext cx="1974401" cy="2511194"/>
            <a:chOff x="9670346" y="2105988"/>
            <a:chExt cx="1974401" cy="2511194"/>
          </a:xfrm>
        </p:grpSpPr>
        <p:pic>
          <p:nvPicPr>
            <p:cNvPr id="150" name="Picture 32">
              <a:extLst>
                <a:ext uri="{FF2B5EF4-FFF2-40B4-BE49-F238E27FC236}">
                  <a16:creationId xmlns:a16="http://schemas.microsoft.com/office/drawing/2014/main" id="{E9F151D2-D1D0-D108-9295-AF443EA4A3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47152" y="2569425"/>
              <a:ext cx="620787" cy="6207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1" name="Picture 36" descr="Week 1 학습가이드">
              <a:extLst>
                <a:ext uri="{FF2B5EF4-FFF2-40B4-BE49-F238E27FC236}">
                  <a16:creationId xmlns:a16="http://schemas.microsoft.com/office/drawing/2014/main" id="{80C00116-EFDD-677B-3F89-889217D72E0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46" t="18626" r="5929" b="18566"/>
            <a:stretch/>
          </p:blipFill>
          <p:spPr bwMode="auto">
            <a:xfrm>
              <a:off x="10040936" y="3445027"/>
              <a:ext cx="1257769" cy="9193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2" name="직사각형 151">
              <a:extLst>
                <a:ext uri="{FF2B5EF4-FFF2-40B4-BE49-F238E27FC236}">
                  <a16:creationId xmlns:a16="http://schemas.microsoft.com/office/drawing/2014/main" id="{6244A7AA-D78A-6AF1-CE99-F47286EB098A}"/>
                </a:ext>
              </a:extLst>
            </p:cNvPr>
            <p:cNvSpPr/>
            <p:nvPr/>
          </p:nvSpPr>
          <p:spPr>
            <a:xfrm>
              <a:off x="9670346" y="2265930"/>
              <a:ext cx="1974401" cy="2351252"/>
            </a:xfrm>
            <a:prstGeom prst="rect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900878B1-6111-1BDA-8F35-8932183FBB32}"/>
                </a:ext>
              </a:extLst>
            </p:cNvPr>
            <p:cNvSpPr txBox="1"/>
            <p:nvPr/>
          </p:nvSpPr>
          <p:spPr>
            <a:xfrm>
              <a:off x="10297494" y="2105988"/>
              <a:ext cx="720102" cy="25436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WEB</a:t>
              </a:r>
              <a:endParaRPr lang="ko-KR" altLang="en-US" sz="1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cxnSp>
        <p:nvCxnSpPr>
          <p:cNvPr id="157" name="직선 화살표 연결선 156">
            <a:extLst>
              <a:ext uri="{FF2B5EF4-FFF2-40B4-BE49-F238E27FC236}">
                <a16:creationId xmlns:a16="http://schemas.microsoft.com/office/drawing/2014/main" id="{FE06D1A6-974E-E6A6-F0A1-04AE00347F6B}"/>
              </a:ext>
            </a:extLst>
          </p:cNvPr>
          <p:cNvCxnSpPr/>
          <p:nvPr/>
        </p:nvCxnSpPr>
        <p:spPr>
          <a:xfrm>
            <a:off x="3059298" y="3229712"/>
            <a:ext cx="7921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7A80AE81-2C84-4428-C63D-904A9F160141}"/>
              </a:ext>
            </a:extLst>
          </p:cNvPr>
          <p:cNvCxnSpPr/>
          <p:nvPr/>
        </p:nvCxnSpPr>
        <p:spPr>
          <a:xfrm>
            <a:off x="8682090" y="2725978"/>
            <a:ext cx="54102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4" name="직선 화살표 연결선 163">
            <a:extLst>
              <a:ext uri="{FF2B5EF4-FFF2-40B4-BE49-F238E27FC236}">
                <a16:creationId xmlns:a16="http://schemas.microsoft.com/office/drawing/2014/main" id="{491B5870-806A-6B0D-F6CB-BBEA1B5B79EF}"/>
              </a:ext>
            </a:extLst>
          </p:cNvPr>
          <p:cNvCxnSpPr>
            <a:cxnSpLocks/>
          </p:cNvCxnSpPr>
          <p:nvPr/>
        </p:nvCxnSpPr>
        <p:spPr>
          <a:xfrm flipH="1">
            <a:off x="5873348" y="3714450"/>
            <a:ext cx="10802" cy="770462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44" name="Picture 28" descr="JSON - Trusted Translations, Inc.">
            <a:extLst>
              <a:ext uri="{FF2B5EF4-FFF2-40B4-BE49-F238E27FC236}">
                <a16:creationId xmlns:a16="http://schemas.microsoft.com/office/drawing/2014/main" id="{493EE8EB-B480-C090-096C-22D850607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3291" y="2510496"/>
            <a:ext cx="1077410" cy="43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4" name="직선 화살표 연결선 173">
            <a:extLst>
              <a:ext uri="{FF2B5EF4-FFF2-40B4-BE49-F238E27FC236}">
                <a16:creationId xmlns:a16="http://schemas.microsoft.com/office/drawing/2014/main" id="{6535FC9D-384D-1354-9AA7-8D2296061071}"/>
              </a:ext>
            </a:extLst>
          </p:cNvPr>
          <p:cNvCxnSpPr>
            <a:cxnSpLocks/>
          </p:cNvCxnSpPr>
          <p:nvPr/>
        </p:nvCxnSpPr>
        <p:spPr>
          <a:xfrm flipV="1">
            <a:off x="8060297" y="3003702"/>
            <a:ext cx="0" cy="873168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4118" name="그룹 4117">
            <a:extLst>
              <a:ext uri="{FF2B5EF4-FFF2-40B4-BE49-F238E27FC236}">
                <a16:creationId xmlns:a16="http://schemas.microsoft.com/office/drawing/2014/main" id="{9BDEA08E-1D27-A90B-7DE9-19C2C32157A1}"/>
              </a:ext>
            </a:extLst>
          </p:cNvPr>
          <p:cNvGrpSpPr/>
          <p:nvPr/>
        </p:nvGrpSpPr>
        <p:grpSpPr>
          <a:xfrm>
            <a:off x="7091501" y="3786190"/>
            <a:ext cx="1974401" cy="2351252"/>
            <a:chOff x="7539939" y="4128012"/>
            <a:chExt cx="1974401" cy="2351252"/>
          </a:xfrm>
        </p:grpSpPr>
        <p:pic>
          <p:nvPicPr>
            <p:cNvPr id="143" name="Picture 26" descr="What Is an API? Definition, Meaning and Examples | Glossary">
              <a:extLst>
                <a:ext uri="{FF2B5EF4-FFF2-40B4-BE49-F238E27FC236}">
                  <a16:creationId xmlns:a16="http://schemas.microsoft.com/office/drawing/2014/main" id="{4DB10C67-D323-7920-1550-B8204ABFF05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56" r="15449"/>
            <a:stretch/>
          </p:blipFill>
          <p:spPr bwMode="auto">
            <a:xfrm>
              <a:off x="8054019" y="4278302"/>
              <a:ext cx="909433" cy="742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98" name="Picture 2" descr="쿠버네티스 입문하기">
              <a:extLst>
                <a:ext uri="{FF2B5EF4-FFF2-40B4-BE49-F238E27FC236}">
                  <a16:creationId xmlns:a16="http://schemas.microsoft.com/office/drawing/2014/main" id="{3D56A96A-2735-7A41-A284-71DD3F69CC8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89" r="26097"/>
            <a:stretch/>
          </p:blipFill>
          <p:spPr bwMode="auto">
            <a:xfrm>
              <a:off x="7970377" y="5176403"/>
              <a:ext cx="1092645" cy="11378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7" name="직사각형 186">
              <a:extLst>
                <a:ext uri="{FF2B5EF4-FFF2-40B4-BE49-F238E27FC236}">
                  <a16:creationId xmlns:a16="http://schemas.microsoft.com/office/drawing/2014/main" id="{06DC7213-7770-CA7F-98B7-00124E5D82C8}"/>
                </a:ext>
              </a:extLst>
            </p:cNvPr>
            <p:cNvSpPr/>
            <p:nvPr/>
          </p:nvSpPr>
          <p:spPr>
            <a:xfrm>
              <a:off x="7539939" y="4128012"/>
              <a:ext cx="1974401" cy="2351252"/>
            </a:xfrm>
            <a:prstGeom prst="rect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2"/>
                </a:solidFill>
              </a:endParaRPr>
            </a:p>
          </p:txBody>
        </p:sp>
      </p:grpSp>
      <p:cxnSp>
        <p:nvCxnSpPr>
          <p:cNvPr id="4116" name="직선 화살표 연결선 4115">
            <a:extLst>
              <a:ext uri="{FF2B5EF4-FFF2-40B4-BE49-F238E27FC236}">
                <a16:creationId xmlns:a16="http://schemas.microsoft.com/office/drawing/2014/main" id="{10EE7B67-E738-4881-28D4-6DE0B91C3C47}"/>
              </a:ext>
            </a:extLst>
          </p:cNvPr>
          <p:cNvCxnSpPr>
            <a:cxnSpLocks/>
          </p:cNvCxnSpPr>
          <p:nvPr/>
        </p:nvCxnSpPr>
        <p:spPr>
          <a:xfrm>
            <a:off x="4382654" y="4968866"/>
            <a:ext cx="0" cy="462939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8" name="직선 화살표 연결선 177">
            <a:extLst>
              <a:ext uri="{FF2B5EF4-FFF2-40B4-BE49-F238E27FC236}">
                <a16:creationId xmlns:a16="http://schemas.microsoft.com/office/drawing/2014/main" id="{FABF03A6-7425-AC22-FBCF-8B48BFE5205D}"/>
              </a:ext>
            </a:extLst>
          </p:cNvPr>
          <p:cNvCxnSpPr/>
          <p:nvPr/>
        </p:nvCxnSpPr>
        <p:spPr>
          <a:xfrm>
            <a:off x="6515233" y="5232980"/>
            <a:ext cx="654638" cy="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19" name="직사각형 4118">
            <a:extLst>
              <a:ext uri="{FF2B5EF4-FFF2-40B4-BE49-F238E27FC236}">
                <a16:creationId xmlns:a16="http://schemas.microsoft.com/office/drawing/2014/main" id="{472325D0-6AC7-C1B7-3802-66191EA3AF61}"/>
              </a:ext>
            </a:extLst>
          </p:cNvPr>
          <p:cNvSpPr/>
          <p:nvPr/>
        </p:nvSpPr>
        <p:spPr>
          <a:xfrm>
            <a:off x="7288595" y="4834581"/>
            <a:ext cx="1568133" cy="1172988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24" name="직선 연결선 4123">
            <a:extLst>
              <a:ext uri="{FF2B5EF4-FFF2-40B4-BE49-F238E27FC236}">
                <a16:creationId xmlns:a16="http://schemas.microsoft.com/office/drawing/2014/main" id="{824654C4-71D1-7282-0590-071FF7393353}"/>
              </a:ext>
            </a:extLst>
          </p:cNvPr>
          <p:cNvCxnSpPr/>
          <p:nvPr/>
        </p:nvCxnSpPr>
        <p:spPr>
          <a:xfrm>
            <a:off x="9491357" y="4960054"/>
            <a:ext cx="0" cy="221561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25" name="TextBox 4124">
            <a:extLst>
              <a:ext uri="{FF2B5EF4-FFF2-40B4-BE49-F238E27FC236}">
                <a16:creationId xmlns:a16="http://schemas.microsoft.com/office/drawing/2014/main" id="{544E3745-C6B3-E2C0-FABB-6554C0EF68B9}"/>
              </a:ext>
            </a:extLst>
          </p:cNvPr>
          <p:cNvSpPr txBox="1"/>
          <p:nvPr/>
        </p:nvSpPr>
        <p:spPr>
          <a:xfrm>
            <a:off x="9584179" y="4932334"/>
            <a:ext cx="118576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API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배포 및 관리</a:t>
            </a:r>
          </a:p>
        </p:txBody>
      </p:sp>
      <p:cxnSp>
        <p:nvCxnSpPr>
          <p:cNvPr id="4126" name="직선 화살표 연결선 4125">
            <a:extLst>
              <a:ext uri="{FF2B5EF4-FFF2-40B4-BE49-F238E27FC236}">
                <a16:creationId xmlns:a16="http://schemas.microsoft.com/office/drawing/2014/main" id="{91C9D21D-B1DD-F0F3-4F46-7D556A105C05}"/>
              </a:ext>
            </a:extLst>
          </p:cNvPr>
          <p:cNvCxnSpPr>
            <a:cxnSpLocks/>
          </p:cNvCxnSpPr>
          <p:nvPr/>
        </p:nvCxnSpPr>
        <p:spPr>
          <a:xfrm>
            <a:off x="9978502" y="3965191"/>
            <a:ext cx="0" cy="677789"/>
          </a:xfrm>
          <a:prstGeom prst="straightConnector1">
            <a:avLst/>
          </a:prstGeom>
          <a:ln w="28575">
            <a:solidFill>
              <a:schemeClr val="tx1"/>
            </a:solidFill>
            <a:prstDash val="dash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27" name="TextBox 4126">
            <a:extLst>
              <a:ext uri="{FF2B5EF4-FFF2-40B4-BE49-F238E27FC236}">
                <a16:creationId xmlns:a16="http://schemas.microsoft.com/office/drawing/2014/main" id="{AE31C59B-B4B2-9332-224E-F7724F26ADA1}"/>
              </a:ext>
            </a:extLst>
          </p:cNvPr>
          <p:cNvSpPr txBox="1"/>
          <p:nvPr/>
        </p:nvSpPr>
        <p:spPr>
          <a:xfrm>
            <a:off x="10074740" y="4137347"/>
            <a:ext cx="89088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요청</a:t>
            </a:r>
          </a:p>
        </p:txBody>
      </p:sp>
      <p:cxnSp>
        <p:nvCxnSpPr>
          <p:cNvPr id="4128" name="직선 연결선 4127">
            <a:extLst>
              <a:ext uri="{FF2B5EF4-FFF2-40B4-BE49-F238E27FC236}">
                <a16:creationId xmlns:a16="http://schemas.microsoft.com/office/drawing/2014/main" id="{432930E6-B5A4-06F6-B54D-09A469645D7E}"/>
              </a:ext>
            </a:extLst>
          </p:cNvPr>
          <p:cNvCxnSpPr>
            <a:cxnSpLocks/>
          </p:cNvCxnSpPr>
          <p:nvPr/>
        </p:nvCxnSpPr>
        <p:spPr>
          <a:xfrm>
            <a:off x="10965624" y="4088283"/>
            <a:ext cx="0" cy="36295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35" name="TextBox 4134">
            <a:extLst>
              <a:ext uri="{FF2B5EF4-FFF2-40B4-BE49-F238E27FC236}">
                <a16:creationId xmlns:a16="http://schemas.microsoft.com/office/drawing/2014/main" id="{CD561140-2CE2-2491-B1D5-14E97563395F}"/>
              </a:ext>
            </a:extLst>
          </p:cNvPr>
          <p:cNvSpPr txBox="1"/>
          <p:nvPr/>
        </p:nvSpPr>
        <p:spPr>
          <a:xfrm>
            <a:off x="7445578" y="2173887"/>
            <a:ext cx="119399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전송</a:t>
            </a:r>
            <a:endParaRPr lang="ko-KR" altLang="en-US" sz="1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4121" name="직선 연결선 4120">
            <a:extLst>
              <a:ext uri="{FF2B5EF4-FFF2-40B4-BE49-F238E27FC236}">
                <a16:creationId xmlns:a16="http://schemas.microsoft.com/office/drawing/2014/main" id="{5F86272E-A991-1BD5-3425-1B29254A261D}"/>
              </a:ext>
            </a:extLst>
          </p:cNvPr>
          <p:cNvCxnSpPr>
            <a:cxnSpLocks/>
          </p:cNvCxnSpPr>
          <p:nvPr/>
        </p:nvCxnSpPr>
        <p:spPr>
          <a:xfrm>
            <a:off x="8856728" y="5070835"/>
            <a:ext cx="634629" cy="0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504C350-9E53-2F91-CA0F-FEE124B1E0B1}"/>
              </a:ext>
            </a:extLst>
          </p:cNvPr>
          <p:cNvSpPr/>
          <p:nvPr/>
        </p:nvSpPr>
        <p:spPr>
          <a:xfrm>
            <a:off x="6921213" y="1205952"/>
            <a:ext cx="4764254" cy="5101495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958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47096-5998-DB93-46DE-9F57EB5AE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33BFCEF3-A163-8CD2-1307-56748B3A6AA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DB7EFD58-1ECC-C623-0120-2C65023291A9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E60C4800-58A3-4B57-6954-5E438905B783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0DC5E092-00CA-159B-47EA-63A8BE689D2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8B901C50-C977-A03A-35A2-53FB9F6C3EF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0EA4D03-20C9-0121-01E5-E759D502AE85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BF4EE811-10E6-B912-C3CD-C06E5C9E15E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752D9826-EBE3-C1DA-29F5-E1BBAAB2942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636234-0B31-23ED-6839-AE6C280EB14C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04B27F8E-CE36-D1FB-0719-CEE08067CEB2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178CEC2-7101-03D3-D597-990940F00F8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FE56090-0279-B6CD-3595-E2E926461E2D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E188830-8EC4-7D80-BE80-2034A4B8F0F1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AEC5E17E-F0AC-2B8D-9599-2B0B60C6846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B92FA76-78B6-65AB-36B3-408BD088BB09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57E6BF5D-31C3-63EC-556B-DB33E4A396A3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B45BBD0E-F104-D662-8F9C-E6DBB52B217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E7F4B26A-8D45-A26B-BBB1-FEAC8B99007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DD13946-6102-21B8-32F2-3E44265509BC}"/>
              </a:ext>
            </a:extLst>
          </p:cNvPr>
          <p:cNvSpPr txBox="1"/>
          <p:nvPr/>
        </p:nvSpPr>
        <p:spPr>
          <a:xfrm>
            <a:off x="2006310" y="499745"/>
            <a:ext cx="15375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업로드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C71DD1C-1759-288F-F0B3-0D97A35BCABF}"/>
              </a:ext>
            </a:extLst>
          </p:cNvPr>
          <p:cNvGrpSpPr/>
          <p:nvPr/>
        </p:nvGrpSpPr>
        <p:grpSpPr>
          <a:xfrm rot="13500000">
            <a:off x="3534201" y="540869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4714C9C7-DBA4-2D4D-2702-4BCA28F02503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37602162-A278-51F2-EBDB-701C741F027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D11D780-62BE-82D6-5154-6A73C4F40561}"/>
              </a:ext>
            </a:extLst>
          </p:cNvPr>
          <p:cNvSpPr txBox="1"/>
          <p:nvPr/>
        </p:nvSpPr>
        <p:spPr>
          <a:xfrm>
            <a:off x="0" y="1233451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업로드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9644BEC-8D04-6D6D-B672-E2CB2B56ECF4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준비된 </a:t>
            </a:r>
            <a:r>
              <a:rPr lang="en-US" altLang="ko-KR" sz="2000" dirty="0">
                <a:solidFill>
                  <a:schemeClr val="accent6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CSV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</a:t>
            </a:r>
            <a:r>
              <a:rPr lang="en-US" altLang="ko-KR" sz="20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ORACLE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서버에 업로드 후 </a:t>
            </a:r>
            <a:r>
              <a:rPr lang="en-US" altLang="ko-KR" sz="20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json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형태로 요청</a:t>
            </a: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476279AC-D022-A646-C73C-015610F14C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4237" y="4897452"/>
            <a:ext cx="8327300" cy="1621632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9750BFA5-7DEE-823B-9CC1-28A8F82320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534" y="2393040"/>
            <a:ext cx="6942555" cy="1932464"/>
          </a:xfrm>
          <a:prstGeom prst="rect">
            <a:avLst/>
          </a:prstGeom>
        </p:spPr>
      </p:pic>
      <p:sp>
        <p:nvSpPr>
          <p:cNvPr id="52" name="직사각형 51">
            <a:extLst>
              <a:ext uri="{FF2B5EF4-FFF2-40B4-BE49-F238E27FC236}">
                <a16:creationId xmlns:a16="http://schemas.microsoft.com/office/drawing/2014/main" id="{60B6B6A7-4120-F6DD-EF32-C50F917982EF}"/>
              </a:ext>
            </a:extLst>
          </p:cNvPr>
          <p:cNvSpPr/>
          <p:nvPr/>
        </p:nvSpPr>
        <p:spPr>
          <a:xfrm>
            <a:off x="6243170" y="2601907"/>
            <a:ext cx="1231919" cy="176794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9A3CCA6-5321-AD50-AAAF-AA6B42F1F465}"/>
              </a:ext>
            </a:extLst>
          </p:cNvPr>
          <p:cNvSpPr/>
          <p:nvPr/>
        </p:nvSpPr>
        <p:spPr>
          <a:xfrm>
            <a:off x="6331552" y="5001397"/>
            <a:ext cx="5402516" cy="144702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05490B29-766E-1AAE-5149-DDE69F55C4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7588" y="2851860"/>
            <a:ext cx="3233434" cy="3519237"/>
          </a:xfrm>
          <a:prstGeom prst="rect">
            <a:avLst/>
          </a:prstGeom>
        </p:spPr>
      </p:pic>
      <p:sp>
        <p:nvSpPr>
          <p:cNvPr id="56" name="직사각형 55">
            <a:extLst>
              <a:ext uri="{FF2B5EF4-FFF2-40B4-BE49-F238E27FC236}">
                <a16:creationId xmlns:a16="http://schemas.microsoft.com/office/drawing/2014/main" id="{6F3A5BD5-7822-4999-2C03-3940E9901C92}"/>
              </a:ext>
            </a:extLst>
          </p:cNvPr>
          <p:cNvSpPr/>
          <p:nvPr/>
        </p:nvSpPr>
        <p:spPr>
          <a:xfrm>
            <a:off x="834226" y="2807338"/>
            <a:ext cx="3276796" cy="356375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39EF68BF-960B-47D6-6625-3FC22D0A7E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88005" y="2506384"/>
            <a:ext cx="2354211" cy="1934238"/>
          </a:xfrm>
          <a:prstGeom prst="rect">
            <a:avLst/>
          </a:prstGeom>
        </p:spPr>
      </p:pic>
      <p:sp>
        <p:nvSpPr>
          <p:cNvPr id="59" name="직사각형 58">
            <a:extLst>
              <a:ext uri="{FF2B5EF4-FFF2-40B4-BE49-F238E27FC236}">
                <a16:creationId xmlns:a16="http://schemas.microsoft.com/office/drawing/2014/main" id="{96F5EF1F-44A4-65F6-F78E-574DE7DAFF83}"/>
              </a:ext>
            </a:extLst>
          </p:cNvPr>
          <p:cNvSpPr/>
          <p:nvPr/>
        </p:nvSpPr>
        <p:spPr>
          <a:xfrm>
            <a:off x="8245475" y="2536134"/>
            <a:ext cx="2441575" cy="193246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B8A725BB-2E15-88D1-EBEF-12FD7A81F7E9}"/>
              </a:ext>
            </a:extLst>
          </p:cNvPr>
          <p:cNvCxnSpPr/>
          <p:nvPr/>
        </p:nvCxnSpPr>
        <p:spPr>
          <a:xfrm>
            <a:off x="7475089" y="3361918"/>
            <a:ext cx="76808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직선 화살표 연결선 127">
            <a:extLst>
              <a:ext uri="{FF2B5EF4-FFF2-40B4-BE49-F238E27FC236}">
                <a16:creationId xmlns:a16="http://schemas.microsoft.com/office/drawing/2014/main" id="{8B092052-3EE6-3E26-F913-7E53E94318CB}"/>
              </a:ext>
            </a:extLst>
          </p:cNvPr>
          <p:cNvCxnSpPr/>
          <p:nvPr/>
        </p:nvCxnSpPr>
        <p:spPr>
          <a:xfrm>
            <a:off x="9493250" y="4468598"/>
            <a:ext cx="0" cy="5327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29B13A9C-0DBE-8140-0A48-E70D72E1B9A7}"/>
              </a:ext>
            </a:extLst>
          </p:cNvPr>
          <p:cNvSpPr txBox="1"/>
          <p:nvPr/>
        </p:nvSpPr>
        <p:spPr>
          <a:xfrm>
            <a:off x="6585364" y="1876440"/>
            <a:ext cx="48948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웹에서 참조되는 데이터는 서버에서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API 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형태로 </a:t>
            </a:r>
            <a:r>
              <a:rPr lang="ko-KR" altLang="en-US" sz="14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요청받아서</a:t>
            </a:r>
            <a:r>
              <a:rPr lang="ko-KR" altLang="en-US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출력 </a:t>
            </a:r>
            <a:r>
              <a:rPr lang="en-US" altLang="ko-KR" sz="14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endParaRPr lang="ko-KR" altLang="en-US" sz="14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9175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0BDBD-81A0-714D-08F7-E32823BFE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F105375C-16FF-CD57-E4EC-E37E8D8769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7FEE1A80-C002-ED12-DD4E-E14C3C8AF763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BEE99940-8B24-B387-16A5-508E3F0EF3A2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8A566508-4ECF-C86D-C640-B8BB067B483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1F74F6FF-EB38-D92F-F2FE-35DB1A08D0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2A82A38-7833-51F1-B895-FADB448F31F6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98B83D45-5993-CB88-AE0F-18B811ECB84E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737EB8DE-2DB6-3BA5-1933-532FB3D2F66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8963EEC-F370-2C8E-F63C-41565202C535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7B34D7D-066B-F440-921F-BEE25A06A727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45F03D24-729A-0DB6-7EA0-D277591CE4F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9221728-469D-FA9E-F4CF-0DFAC4EA2C60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A0D706B2-B560-3731-A69A-0D673E43540E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D2C20E8-9A7D-C5BC-1AFF-8EFB228433C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328429A-70A0-6D90-8704-B809AD326C34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F3774F5-E37D-94A7-C25C-48AF9737B07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266F49A3-287A-9582-1F53-5AF3CEE766D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65BBCF09-A988-AD5D-8E94-6C56CDB6A2D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068707A-6A7A-74FC-BE65-9A80ACA4477C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 페이지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A5B12123-4434-624D-7F89-6EE09064CC81}"/>
              </a:ext>
            </a:extLst>
          </p:cNvPr>
          <p:cNvGrpSpPr/>
          <p:nvPr/>
        </p:nvGrpSpPr>
        <p:grpSpPr>
          <a:xfrm rot="13500000">
            <a:off x="3477076" y="570455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128E13E2-9209-C661-899E-5EEE3B553378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8C4C0E36-A7B2-B553-DD95-C0A2ACE11C4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71BE3B3C-2327-4F9E-D0AC-34FA68FF1259}"/>
              </a:ext>
            </a:extLst>
          </p:cNvPr>
          <p:cNvSpPr txBox="1"/>
          <p:nvPr/>
        </p:nvSpPr>
        <p:spPr>
          <a:xfrm>
            <a:off x="4042681" y="506424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프로젝트 설명 페이지</a:t>
            </a: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49E0650A-22F8-59E3-4CDB-05E2DE709731}"/>
              </a:ext>
            </a:extLst>
          </p:cNvPr>
          <p:cNvGrpSpPr/>
          <p:nvPr/>
        </p:nvGrpSpPr>
        <p:grpSpPr>
          <a:xfrm rot="16200000">
            <a:off x="6159928" y="576892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E8B68EBD-4AA9-680D-B650-54309F8C3FE3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8BC0A392-C889-1C7B-211C-8B61269D6415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A1DCBE3-909E-5C95-2A32-05774F826604}"/>
              </a:ext>
            </a:extLst>
          </p:cNvPr>
          <p:cNvSpPr txBox="1"/>
          <p:nvPr/>
        </p:nvSpPr>
        <p:spPr>
          <a:xfrm>
            <a:off x="-189059" y="1230324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 페이지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B384E9-0153-8DD2-6D6C-A05E88DC94BB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 뉴스와 지도 및 팝업창을 통한 국가별 정보 그리고 클릭 시 국가 상세정보 페이지로 이동합니다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3B5847-C78B-35E2-5E7F-B9049FEF4F8A}"/>
              </a:ext>
            </a:extLst>
          </p:cNvPr>
          <p:cNvSpPr txBox="1"/>
          <p:nvPr/>
        </p:nvSpPr>
        <p:spPr>
          <a:xfrm>
            <a:off x="6713167" y="498478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분석 설명 페이지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988ADA-FC09-DBF4-F591-361C214E8C13}"/>
              </a:ext>
            </a:extLst>
          </p:cNvPr>
          <p:cNvSpPr txBox="1"/>
          <p:nvPr/>
        </p:nvSpPr>
        <p:spPr>
          <a:xfrm>
            <a:off x="9190591" y="495350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국가별 </a:t>
            </a: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기업별 상세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0BBAAC1-1C6A-C380-B410-C43153304790}"/>
              </a:ext>
            </a:extLst>
          </p:cNvPr>
          <p:cNvGrpSpPr/>
          <p:nvPr/>
        </p:nvGrpSpPr>
        <p:grpSpPr>
          <a:xfrm rot="16200000">
            <a:off x="11211480" y="546697"/>
            <a:ext cx="174070" cy="142555"/>
            <a:chOff x="3972634" y="720754"/>
            <a:chExt cx="174070" cy="142555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F39A74E-5316-7971-A073-15A37103634A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DFD9D157-E5DD-CC9A-8E74-845476BADAD2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5C49E272-5204-4866-7779-32C3D92BD17B}"/>
              </a:ext>
            </a:extLst>
          </p:cNvPr>
          <p:cNvGrpSpPr/>
          <p:nvPr/>
        </p:nvGrpSpPr>
        <p:grpSpPr>
          <a:xfrm rot="16200000">
            <a:off x="8590868" y="556628"/>
            <a:ext cx="174070" cy="142555"/>
            <a:chOff x="3972634" y="720754"/>
            <a:chExt cx="174070" cy="142555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E44AEEF9-D8AA-11C3-8D3A-DAF03F8CC123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AAEC7143-2C14-ABAD-D4A0-397CD98D5EB4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4" name="그림 43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D7F4FE4E-D9D8-BFD3-9234-CE24A7FF1B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72" y="2543572"/>
            <a:ext cx="5687658" cy="3057116"/>
          </a:xfrm>
          <a:prstGeom prst="rect">
            <a:avLst/>
          </a:prstGeom>
        </p:spPr>
      </p:pic>
      <p:pic>
        <p:nvPicPr>
          <p:cNvPr id="46" name="그림 45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3EF9E32E-87C2-3C3B-3D9D-59C0448C29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570" y="2543572"/>
            <a:ext cx="5687658" cy="305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124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68657-F9AD-7E5B-2B3E-04AF28327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2E15705D-A761-5FE2-1018-2B80EAD2A5F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23E71F97-D1C8-CA0F-8E68-AC885E99FFA4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252A2367-347E-AE44-063A-61DBFFB49CC3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5464F581-2230-AE18-0AB3-47A7CDD3F05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70AF5F74-EC4B-9B90-9674-FBD975F15B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6E38FE1-3328-2CAB-7743-40E33DAC8A4A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552F372-BF23-544E-145D-0DA7BCB4CA9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265D3AAF-24ED-134A-42DA-063A6695CFD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7EC2D83-39B7-D340-F24F-42ECC7A5F360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98A03C5-21A0-DAD9-749D-FF7B131F016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88A8A2CC-EEE4-61A9-8BEA-EC1A4350C14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8C16B3E-A9F9-D512-E7D4-D184C90EA6DE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D656F0DB-045E-461E-FF2F-A3C587BC8EA8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E7372628-6ECC-9988-65D6-F4A7DCFF948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12FCAF4-6309-B5AD-DB1C-5EDFC91D61CD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D38566DA-E54E-41E7-3CE3-44AC596FC931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C42B1A4-FCCD-1EF9-3121-7A0796CAF87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A8309BCE-1191-8BFA-634B-95C2DA68C5F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A37B581-7EB1-4AF6-65C6-01D6F75B8A49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메인 페이지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CE9FA35C-36AF-78C7-07A4-CAEB6A2757F3}"/>
              </a:ext>
            </a:extLst>
          </p:cNvPr>
          <p:cNvGrpSpPr/>
          <p:nvPr/>
        </p:nvGrpSpPr>
        <p:grpSpPr>
          <a:xfrm rot="13500000">
            <a:off x="6139981" y="557649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96D37A90-2079-DAEB-B36B-D70DA5DFE948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10C05D39-B437-5486-E8F5-12B200E276A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88DD1C4B-8E52-15D8-F30C-FFD13390B4E0}"/>
              </a:ext>
            </a:extLst>
          </p:cNvPr>
          <p:cNvSpPr txBox="1"/>
          <p:nvPr/>
        </p:nvSpPr>
        <p:spPr>
          <a:xfrm>
            <a:off x="4042681" y="506424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프로젝트 설명 페이지</a:t>
            </a: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837CD19E-D2D9-E837-7A49-D5456D1AA2F2}"/>
              </a:ext>
            </a:extLst>
          </p:cNvPr>
          <p:cNvGrpSpPr/>
          <p:nvPr/>
        </p:nvGrpSpPr>
        <p:grpSpPr>
          <a:xfrm rot="16200000">
            <a:off x="3411399" y="551210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D0042DF7-3ABD-C30D-CFFA-6496EE489A22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314B6D63-18AF-7A35-7EF2-9F109B1337EC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65A0371-75F7-47A4-BBEF-51550BE774F1}"/>
              </a:ext>
            </a:extLst>
          </p:cNvPr>
          <p:cNvSpPr txBox="1"/>
          <p:nvPr/>
        </p:nvSpPr>
        <p:spPr>
          <a:xfrm>
            <a:off x="0" y="1224780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프로젝트 설명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CB70FE-AFCB-6548-BE3C-CC53BD78E766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프로젝트에 대한 설명과 사용된 모든 자료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</a:t>
            </a:r>
            <a:r>
              <a:rPr lang="en-US" altLang="ko-KR" sz="2000" dirty="0">
                <a:solidFill>
                  <a:schemeClr val="accent6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CSV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열람 및 다운로드 할 수 있습니다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C415A6-B489-B4D8-CFDA-CD95EF860917}"/>
              </a:ext>
            </a:extLst>
          </p:cNvPr>
          <p:cNvSpPr txBox="1"/>
          <p:nvPr/>
        </p:nvSpPr>
        <p:spPr>
          <a:xfrm>
            <a:off x="6713167" y="498478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분석 설명 페이지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11FADF-3408-555B-F683-EFDA1CEEF93A}"/>
              </a:ext>
            </a:extLst>
          </p:cNvPr>
          <p:cNvSpPr txBox="1"/>
          <p:nvPr/>
        </p:nvSpPr>
        <p:spPr>
          <a:xfrm>
            <a:off x="9190591" y="495350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국가별 </a:t>
            </a: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기업별 상세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64EED2A-0CB9-59FD-B864-65BADB8DE70B}"/>
              </a:ext>
            </a:extLst>
          </p:cNvPr>
          <p:cNvGrpSpPr/>
          <p:nvPr/>
        </p:nvGrpSpPr>
        <p:grpSpPr>
          <a:xfrm rot="16200000">
            <a:off x="11211480" y="546697"/>
            <a:ext cx="174070" cy="142555"/>
            <a:chOff x="3972634" y="720754"/>
            <a:chExt cx="174070" cy="142555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3982D2E8-BE25-CBEF-8356-02657A1DC405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6DD7D087-2565-9DDC-ACA1-7D731322DF74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F12DE7D-6123-4BE6-7696-8771591EBC10}"/>
              </a:ext>
            </a:extLst>
          </p:cNvPr>
          <p:cNvGrpSpPr/>
          <p:nvPr/>
        </p:nvGrpSpPr>
        <p:grpSpPr>
          <a:xfrm rot="16200000">
            <a:off x="8590868" y="556628"/>
            <a:ext cx="174070" cy="142555"/>
            <a:chOff x="3972634" y="720754"/>
            <a:chExt cx="174070" cy="142555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55CDED66-28B3-3BDA-DA86-B1059E741151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A410AB7-3A9A-78B7-1AD6-E3F0F2B58F6F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31" name="그림 30" descr="텍스트, 전자제품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0058874C-5ECC-61B2-78D1-C066516F88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37" y="2603217"/>
            <a:ext cx="5687658" cy="3057116"/>
          </a:xfrm>
          <a:prstGeom prst="rect">
            <a:avLst/>
          </a:prstGeom>
        </p:spPr>
      </p:pic>
      <p:pic>
        <p:nvPicPr>
          <p:cNvPr id="38" name="그림 37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AA015E72-6EB6-7237-3B04-C28FC02216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023" y="2603217"/>
            <a:ext cx="5687658" cy="305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787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F3A77B-84EE-66A0-3BA4-E07D3C14945F}"/>
              </a:ext>
            </a:extLst>
          </p:cNvPr>
          <p:cNvSpPr/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1C3BB5B-D387-D88C-6427-DBFA92F520BF}"/>
              </a:ext>
            </a:extLst>
          </p:cNvPr>
          <p:cNvSpPr/>
          <p:nvPr/>
        </p:nvSpPr>
        <p:spPr>
          <a:xfrm flipV="1">
            <a:off x="9" y="163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BF75D92-CFCC-A0FC-366A-D45C79F4D393}"/>
              </a:ext>
            </a:extLst>
          </p:cNvPr>
          <p:cNvCxnSpPr/>
          <p:nvPr/>
        </p:nvCxnSpPr>
        <p:spPr>
          <a:xfrm>
            <a:off x="331208" y="304797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CAC2115-0657-CB46-9EB8-9CA93F836468}"/>
              </a:ext>
            </a:extLst>
          </p:cNvPr>
          <p:cNvSpPr txBox="1"/>
          <p:nvPr/>
        </p:nvSpPr>
        <p:spPr>
          <a:xfrm>
            <a:off x="3500583" y="150909"/>
            <a:ext cx="484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한화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에어로스페이스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X 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홍대 </a:t>
            </a:r>
            <a:r>
              <a:rPr lang="ko-KR" altLang="en-US" sz="1400" dirty="0" err="1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에이콘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아카데미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65F0F7-C862-5979-9D59-EF02DB267FEC}"/>
              </a:ext>
            </a:extLst>
          </p:cNvPr>
          <p:cNvSpPr txBox="1"/>
          <p:nvPr/>
        </p:nvSpPr>
        <p:spPr>
          <a:xfrm>
            <a:off x="1216191" y="1767594"/>
            <a:ext cx="4844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타겟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정보 분석 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플랫폼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D0F87F-7B53-DAE6-976E-B34BC3D4CC38}"/>
              </a:ext>
            </a:extLst>
          </p:cNvPr>
          <p:cNvSpPr txBox="1"/>
          <p:nvPr/>
        </p:nvSpPr>
        <p:spPr>
          <a:xfrm>
            <a:off x="1251526" y="373468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i="0" dirty="0">
                <a:solidFill>
                  <a:schemeClr val="accent2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Defense</a:t>
            </a:r>
            <a:r>
              <a:rPr lang="en-US" altLang="ko-KR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Monitoring Zone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3E0C602-3ED3-A53F-EA72-355DAD3A6A67}"/>
              </a:ext>
            </a:extLst>
          </p:cNvPr>
          <p:cNvCxnSpPr/>
          <p:nvPr/>
        </p:nvCxnSpPr>
        <p:spPr>
          <a:xfrm>
            <a:off x="7913460" y="6565752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DEB0952-BF3B-7D4B-8003-FB4403BFE211}"/>
              </a:ext>
            </a:extLst>
          </p:cNvPr>
          <p:cNvSpPr txBox="1"/>
          <p:nvPr/>
        </p:nvSpPr>
        <p:spPr>
          <a:xfrm>
            <a:off x="10982036" y="6386812"/>
            <a:ext cx="1080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천무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II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CF5F2A82-1F95-CB5F-35A7-77CCFC5F7AF1}"/>
              </a:ext>
            </a:extLst>
          </p:cNvPr>
          <p:cNvSpPr/>
          <p:nvPr/>
        </p:nvSpPr>
        <p:spPr>
          <a:xfrm>
            <a:off x="7558501" y="5671619"/>
            <a:ext cx="2725336" cy="2523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E31F953E-4851-B6F3-5ECE-0ECE25C84CB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E97132">
                <a:tint val="45000"/>
                <a:satMod val="400000"/>
              </a:srgb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1274278" y="2401205"/>
            <a:ext cx="2618169" cy="13278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A87DA29A-8EB7-AFF8-007F-DCA35480A2FD}"/>
              </a:ext>
            </a:extLst>
          </p:cNvPr>
          <p:cNvGrpSpPr/>
          <p:nvPr/>
        </p:nvGrpSpPr>
        <p:grpSpPr>
          <a:xfrm>
            <a:off x="1274278" y="4396406"/>
            <a:ext cx="4902561" cy="584775"/>
            <a:chOff x="1216191" y="4396406"/>
            <a:chExt cx="4902561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CA14312-FF78-473E-E0F8-9B38A2E65E5A}"/>
                </a:ext>
              </a:extLst>
            </p:cNvPr>
            <p:cNvSpPr txBox="1"/>
            <p:nvPr/>
          </p:nvSpPr>
          <p:spPr>
            <a:xfrm>
              <a:off x="1274278" y="4396406"/>
              <a:ext cx="484447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프로젝트 기획</a:t>
              </a: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C6E37B11-8A2F-8901-51BE-E7D851571E44}"/>
                </a:ext>
              </a:extLst>
            </p:cNvPr>
            <p:cNvCxnSpPr>
              <a:cxnSpLocks/>
            </p:cNvCxnSpPr>
            <p:nvPr/>
          </p:nvCxnSpPr>
          <p:spPr>
            <a:xfrm>
              <a:off x="1216191" y="4422401"/>
              <a:ext cx="0" cy="532785"/>
            </a:xfrm>
            <a:prstGeom prst="line">
              <a:avLst/>
            </a:prstGeom>
            <a:ln w="952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3F0833E-20E5-8C6C-AACC-5894F72D190B}"/>
              </a:ext>
            </a:extLst>
          </p:cNvPr>
          <p:cNvGrpSpPr/>
          <p:nvPr/>
        </p:nvGrpSpPr>
        <p:grpSpPr>
          <a:xfrm>
            <a:off x="5559227" y="163411"/>
            <a:ext cx="6503464" cy="5667768"/>
            <a:chOff x="5460561" y="595116"/>
            <a:chExt cx="6503464" cy="5667768"/>
          </a:xfrm>
        </p:grpSpPr>
        <p:pic>
          <p:nvPicPr>
            <p:cNvPr id="50" name="그림 49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24BDCF8E-D983-6452-2C16-72B36C216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58" name="그림 57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FB72ADA2-9743-AE19-8DFF-F41E85C58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59" name="그림 5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CFD94A98-36A9-BEDA-47B7-0EC07618E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2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pic>
        <p:nvPicPr>
          <p:cNvPr id="62" name="그림 61" descr="스크린샷, 도표, 디자인, 예술이(가) 표시된 사진&#10;&#10;자동 생성된 설명">
            <a:extLst>
              <a:ext uri="{FF2B5EF4-FFF2-40B4-BE49-F238E27FC236}">
                <a16:creationId xmlns:a16="http://schemas.microsoft.com/office/drawing/2014/main" id="{CC4E5A2D-7418-60E3-C49F-98FDC492E44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40" t="55432" r="38131" b="29864"/>
          <a:stretch/>
        </p:blipFill>
        <p:spPr>
          <a:xfrm flipH="1">
            <a:off x="6323045" y="1636022"/>
            <a:ext cx="1331427" cy="46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3954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ECA98E-B4E6-CD21-5104-2D1744A2AA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6F0701A7-1A65-CB8B-14F1-85851B61562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B8EA4B99-9DA9-FCB7-9A1A-E205B35106D1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D40217A0-3A1C-2CEB-D37E-26C0ED0B5747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4BE6455B-F154-5F60-FB2F-B6740A451DD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9BB1A1B0-333D-6AFE-1C44-61179E427D3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08B5A36-F0AC-F0C2-75B1-A5C555F7E317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8F32576D-F3E8-4E83-E071-76C9A8BB7AA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FC6EE91-595D-E5DF-6999-B97831494C6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FED2D4-90E7-CCA7-EBB9-8578FB37A651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05F1F4CE-EF05-E866-6244-5A6F2BADDCF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D7A4250F-233A-3DA2-3192-43586366D81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5CE3F18-4A74-1ED5-02D9-39FAACA912CF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E7806B98-5E60-85C4-272E-F76C3F63261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58CB4CF8-0860-2878-8993-D08D5C136C4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69A1BC0-FD89-E4E5-A547-1F63AE8BC9B3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81A39E0B-D0DB-0031-4943-A24E10B4A74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C0669FDD-D4E7-34B5-F54E-5469BB1563C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4747CC3A-6744-50B3-569C-273DEAC4549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0CA8F50-605F-4E0A-DE16-0F4C59648391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메인 페이지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F3238A0-CB07-443A-D12D-4C5EDDBDFB9B}"/>
              </a:ext>
            </a:extLst>
          </p:cNvPr>
          <p:cNvGrpSpPr/>
          <p:nvPr/>
        </p:nvGrpSpPr>
        <p:grpSpPr>
          <a:xfrm rot="13500000">
            <a:off x="8622979" y="549177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9FA9EBEC-8507-03A6-7202-C6772D19578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19DCECE7-E16F-20E7-CBE5-44277A17113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6A90676D-B69E-F47C-5E08-41F4B2848DB0}"/>
              </a:ext>
            </a:extLst>
          </p:cNvPr>
          <p:cNvSpPr txBox="1"/>
          <p:nvPr/>
        </p:nvSpPr>
        <p:spPr>
          <a:xfrm>
            <a:off x="4042681" y="506424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프로젝트 설명 페이지</a:t>
            </a: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5E69706D-5963-C545-9850-00A01B990D63}"/>
              </a:ext>
            </a:extLst>
          </p:cNvPr>
          <p:cNvGrpSpPr/>
          <p:nvPr/>
        </p:nvGrpSpPr>
        <p:grpSpPr>
          <a:xfrm rot="16200000">
            <a:off x="6159928" y="576892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EB55B13E-A8CF-0FD8-46D4-8AB760182E38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20EB4716-A499-A4DE-4BBB-032E16C93504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94682F3-BB8B-FA39-2DCD-8B878CFE2DDA}"/>
              </a:ext>
            </a:extLst>
          </p:cNvPr>
          <p:cNvSpPr txBox="1"/>
          <p:nvPr/>
        </p:nvSpPr>
        <p:spPr>
          <a:xfrm>
            <a:off x="443807" y="1200482"/>
            <a:ext cx="4042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분석 설명 페이지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F16180-0B83-CF26-F0D5-322BCA5D415C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주관적인 분석 결과에 대한 의견을 포함합니다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고객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기업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입장에서는 참조용으로 활용할 수 있습니다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32D583-583E-AF15-4B34-5EE23D8473CF}"/>
              </a:ext>
            </a:extLst>
          </p:cNvPr>
          <p:cNvSpPr txBox="1"/>
          <p:nvPr/>
        </p:nvSpPr>
        <p:spPr>
          <a:xfrm>
            <a:off x="6713167" y="498478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분석 설명 페이지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0254B0-CEEA-4BD5-4D31-5AD6CF1808EC}"/>
              </a:ext>
            </a:extLst>
          </p:cNvPr>
          <p:cNvSpPr txBox="1"/>
          <p:nvPr/>
        </p:nvSpPr>
        <p:spPr>
          <a:xfrm>
            <a:off x="9190591" y="495350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국가별 </a:t>
            </a: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기업별 상세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93F9925-A97F-F30B-D5D9-CE0E823C2467}"/>
              </a:ext>
            </a:extLst>
          </p:cNvPr>
          <p:cNvGrpSpPr/>
          <p:nvPr/>
        </p:nvGrpSpPr>
        <p:grpSpPr>
          <a:xfrm rot="16200000">
            <a:off x="11211480" y="546697"/>
            <a:ext cx="174070" cy="142555"/>
            <a:chOff x="3972634" y="720754"/>
            <a:chExt cx="174070" cy="142555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942973B-72F1-3785-3B3E-209E02CF10B5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739879F-83C2-6342-14A9-B36D128AC5C5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71A1B27-3AD2-837E-23D2-51FE216B440E}"/>
              </a:ext>
            </a:extLst>
          </p:cNvPr>
          <p:cNvGrpSpPr/>
          <p:nvPr/>
        </p:nvGrpSpPr>
        <p:grpSpPr>
          <a:xfrm rot="16200000">
            <a:off x="3360776" y="564936"/>
            <a:ext cx="174070" cy="142555"/>
            <a:chOff x="3972634" y="720754"/>
            <a:chExt cx="174070" cy="142555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0B47EBB0-00FE-2FCF-5E82-B18DBFA15118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3DE0DBC-C213-14D6-7B2A-7F88B1E79A36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8" name="그림 27">
            <a:extLst>
              <a:ext uri="{FF2B5EF4-FFF2-40B4-BE49-F238E27FC236}">
                <a16:creationId xmlns:a16="http://schemas.microsoft.com/office/drawing/2014/main" id="{A49030EF-BD16-49E0-4EBB-35B446B70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342" y="2632729"/>
            <a:ext cx="5687658" cy="2904914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1072171E-9968-C75D-2BC3-635580E01F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7364" y="2676233"/>
            <a:ext cx="5170598" cy="281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615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F5F131-1659-E45B-926B-7B3377DAC7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1DE9786B-EEBB-AD3A-A729-09D3D6D1CF2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0F3340F9-14CA-7D26-585B-50A0B6887F20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64A91B1E-ED5F-F6C5-B235-38B344D328D3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805120E9-B2A5-3620-29D9-F2DB138937C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B80BE06F-EEAA-D4B4-B1B7-66AF7A8F982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11F9635-033D-E9CA-DC91-A2C1863BFDD9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9AB96902-59D6-D27A-3200-ED4CE5916B5D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940ECED-F377-E9A9-5BB2-7E4BA5D9602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E14050B0-2F7F-50AC-54D8-9946E3416B0A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D1A22AF8-48C4-6D01-0A68-61DD4C2F0ED2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D87498FB-0C26-D22E-B1C0-B34622B3C51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3D52A8D-4F51-26B6-902B-56E8F1613F38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DC23F043-F040-8A00-5187-2713B61EBC5E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6496C4F-DB89-283E-39E5-1595E37A3D0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F572EA3-B7F0-5826-B6EA-762DEF79C2F7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517A74D0-1A8C-3710-F311-91F28FC8E7E6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CEEB8DEA-B516-9A16-2A56-7177874D3EF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39D49832-0A21-4B7A-459F-7ABE3DD1CFB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C638A4F-3130-DCF9-6D8A-DF3D8B0FC132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메인 페이지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2E9CB00-2B30-A6FB-64E0-FBED5C4804CC}"/>
              </a:ext>
            </a:extLst>
          </p:cNvPr>
          <p:cNvGrpSpPr/>
          <p:nvPr/>
        </p:nvGrpSpPr>
        <p:grpSpPr>
          <a:xfrm rot="13500000">
            <a:off x="11266353" y="540869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B81C737A-247E-031E-A99B-532747D48CAF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AF797387-A035-C3A1-C74E-2661AD3DA59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87B8B63E-BFC4-D9D4-E5E7-F73A8C4D6A4B}"/>
              </a:ext>
            </a:extLst>
          </p:cNvPr>
          <p:cNvSpPr txBox="1"/>
          <p:nvPr/>
        </p:nvSpPr>
        <p:spPr>
          <a:xfrm>
            <a:off x="4042681" y="506424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프로젝트 설명 페이지</a:t>
            </a: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3C3F7ADB-DBFF-DC7F-D7D2-1CEBB66C6465}"/>
              </a:ext>
            </a:extLst>
          </p:cNvPr>
          <p:cNvGrpSpPr/>
          <p:nvPr/>
        </p:nvGrpSpPr>
        <p:grpSpPr>
          <a:xfrm rot="16200000">
            <a:off x="6159928" y="576892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27CCC936-B4FE-822F-9108-6A7CBBB32385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70F890CF-55E5-FB7D-5E4A-7082DA6FE13C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3FD2D06-6FB0-FB66-371D-A594F838D9CF}"/>
              </a:ext>
            </a:extLst>
          </p:cNvPr>
          <p:cNvSpPr txBox="1"/>
          <p:nvPr/>
        </p:nvSpPr>
        <p:spPr>
          <a:xfrm>
            <a:off x="397273" y="1092740"/>
            <a:ext cx="5861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국가별 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기업별 상세 및 비교 페이지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F036E4-8994-A407-0DA4-CB00B5740D42}"/>
              </a:ext>
            </a:extLst>
          </p:cNvPr>
          <p:cNvSpPr txBox="1"/>
          <p:nvPr/>
        </p:nvSpPr>
        <p:spPr>
          <a:xfrm>
            <a:off x="426653" y="1707661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국가별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기업별 상세 정보를 확인할 수 있습니다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또한 국가 기업간 지표 비교가 가능합니다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sz="2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738508-3300-D4DF-035D-8DEFC38DFD2B}"/>
              </a:ext>
            </a:extLst>
          </p:cNvPr>
          <p:cNvSpPr txBox="1"/>
          <p:nvPr/>
        </p:nvSpPr>
        <p:spPr>
          <a:xfrm>
            <a:off x="6713167" y="498478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분석 설명 페이지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4882B7-3706-342A-CC5A-AC5F39EC23FC}"/>
              </a:ext>
            </a:extLst>
          </p:cNvPr>
          <p:cNvSpPr txBox="1"/>
          <p:nvPr/>
        </p:nvSpPr>
        <p:spPr>
          <a:xfrm>
            <a:off x="9190591" y="495350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국가별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기업별 상세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CA34B18-2A86-CAC1-223B-2E521BB0E689}"/>
              </a:ext>
            </a:extLst>
          </p:cNvPr>
          <p:cNvGrpSpPr/>
          <p:nvPr/>
        </p:nvGrpSpPr>
        <p:grpSpPr>
          <a:xfrm rot="16200000">
            <a:off x="3419874" y="558652"/>
            <a:ext cx="174070" cy="142555"/>
            <a:chOff x="3972634" y="720754"/>
            <a:chExt cx="174070" cy="142555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57B9970E-8594-76B9-AD13-EAFB40B0BC5D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7413F430-9AA2-1E77-B3D3-FD3F10D329F7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EE09048-9190-1593-6BFE-14720CFBE28F}"/>
              </a:ext>
            </a:extLst>
          </p:cNvPr>
          <p:cNvGrpSpPr/>
          <p:nvPr/>
        </p:nvGrpSpPr>
        <p:grpSpPr>
          <a:xfrm rot="16200000">
            <a:off x="8590868" y="556628"/>
            <a:ext cx="174070" cy="142555"/>
            <a:chOff x="3972634" y="720754"/>
            <a:chExt cx="174070" cy="142555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C472D330-8E9A-0033-2B41-BF7DE3A53633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093A80AB-E378-BD95-2ACE-9FE85416E62F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8" name="그림 27" descr="텍스트, 그래프, 스크린샷, 도표이(가) 표시된 사진&#10;&#10;자동 생성된 설명">
            <a:extLst>
              <a:ext uri="{FF2B5EF4-FFF2-40B4-BE49-F238E27FC236}">
                <a16:creationId xmlns:a16="http://schemas.microsoft.com/office/drawing/2014/main" id="{364F20ED-9B21-DD08-E062-046FC0F4D8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626" y="2242486"/>
            <a:ext cx="3884747" cy="2088051"/>
          </a:xfrm>
          <a:prstGeom prst="rect">
            <a:avLst/>
          </a:prstGeom>
        </p:spPr>
      </p:pic>
      <p:pic>
        <p:nvPicPr>
          <p:cNvPr id="31" name="그림 30" descr="텍스트, 스크린샷, 번호, 도표이(가) 표시된 사진&#10;&#10;자동 생성된 설명">
            <a:extLst>
              <a:ext uri="{FF2B5EF4-FFF2-40B4-BE49-F238E27FC236}">
                <a16:creationId xmlns:a16="http://schemas.microsoft.com/office/drawing/2014/main" id="{0E3F37F5-0725-FA24-6C96-951372239D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248" y="2242485"/>
            <a:ext cx="3884747" cy="2088051"/>
          </a:xfrm>
          <a:prstGeom prst="rect">
            <a:avLst/>
          </a:prstGeom>
        </p:spPr>
      </p:pic>
      <p:pic>
        <p:nvPicPr>
          <p:cNvPr id="38" name="그림 37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CC2D1CDA-63D2-3A99-3477-5B9F9A9C16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8" y="2242487"/>
            <a:ext cx="3884747" cy="2088051"/>
          </a:xfrm>
          <a:prstGeom prst="rect">
            <a:avLst/>
          </a:prstGeom>
        </p:spPr>
      </p:pic>
      <p:pic>
        <p:nvPicPr>
          <p:cNvPr id="41" name="그림 40" descr="텍스트, 그래프, 스크린샷, 도표이(가) 표시된 사진&#10;&#10;자동 생성된 설명">
            <a:extLst>
              <a:ext uri="{FF2B5EF4-FFF2-40B4-BE49-F238E27FC236}">
                <a16:creationId xmlns:a16="http://schemas.microsoft.com/office/drawing/2014/main" id="{0DC86459-17A1-C6F6-2747-2BB179BE99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51" y="4456907"/>
            <a:ext cx="3884747" cy="2088051"/>
          </a:xfrm>
          <a:prstGeom prst="rect">
            <a:avLst/>
          </a:prstGeom>
        </p:spPr>
      </p:pic>
      <p:pic>
        <p:nvPicPr>
          <p:cNvPr id="43" name="그림 42" descr="텍스트, 지도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26EF855D-BEB1-AB66-6392-7AABCF39BF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626" y="4456907"/>
            <a:ext cx="3884747" cy="2088051"/>
          </a:xfrm>
          <a:prstGeom prst="rect">
            <a:avLst/>
          </a:prstGeom>
        </p:spPr>
      </p:pic>
      <p:pic>
        <p:nvPicPr>
          <p:cNvPr id="51" name="그림 50" descr="텍스트, 스크린샷, 도표, 소프트웨어이(가) 표시된 사진&#10;&#10;자동 생성된 설명">
            <a:extLst>
              <a:ext uri="{FF2B5EF4-FFF2-40B4-BE49-F238E27FC236}">
                <a16:creationId xmlns:a16="http://schemas.microsoft.com/office/drawing/2014/main" id="{6526EAEA-CE4B-CA36-6BDC-6067F3E2CA1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484" y="4493383"/>
            <a:ext cx="3884747" cy="208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6807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CD6D3-BF7F-39AD-D333-0D0B82325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85C25A6D-2A92-BF28-5EC6-F1362DEF2A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DE10EBB3-29CF-8F5D-22B4-7A45052F6A9F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44030AB5-333A-66C4-7A9F-D87A284F43E4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C2A54923-F30B-B272-0388-1CCB044119D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3FC24160-24E2-A9F3-4EEC-83933E34E79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9CE1DC4-79C8-8768-F470-8DA01E185E5E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E90B9547-A851-35BF-B56D-4A0315113861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A5442DF9-F4B8-68DA-9A31-BBF8FC6B0D3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76DB0FC-3087-A4D7-5363-6ABE148A41ED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679D909-6A64-815F-19CA-52E8F08C8722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73A3D313-5395-49FC-0EAC-B7A955BA816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770A06A-90C4-1DD4-46B0-A2D25B6C2F38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E87709E-0236-9117-C3DC-28814CB10097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8CD3CD9-F805-AB0A-746E-422E7C902A1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E619E10-FE5C-A4FC-6CC3-CD7E935760FA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7F14372D-8464-24A2-07F5-411303066FD6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2F0E718-9D3E-F5BB-D39D-878E14AC465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79EC8B17-55C0-90D8-768E-492566762B9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5E285CB-6119-02B6-4878-37DC4333A28A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메인 페이지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F8869583-7B35-7021-79C0-5C65AE5F3AB3}"/>
              </a:ext>
            </a:extLst>
          </p:cNvPr>
          <p:cNvGrpSpPr/>
          <p:nvPr/>
        </p:nvGrpSpPr>
        <p:grpSpPr>
          <a:xfrm rot="13500000">
            <a:off x="11266353" y="540869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005CFFC9-70EB-1CA7-F8E7-FFE6BB4A0843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32239CCC-7F10-64E4-614F-D03FF442055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5FDD4565-3873-9BD8-D2BF-26C396DB79FF}"/>
              </a:ext>
            </a:extLst>
          </p:cNvPr>
          <p:cNvSpPr txBox="1"/>
          <p:nvPr/>
        </p:nvSpPr>
        <p:spPr>
          <a:xfrm>
            <a:off x="4042681" y="506424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프로젝트 설명 페이지</a:t>
            </a: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A4D90D96-87EB-6223-228E-1ECCD2148B15}"/>
              </a:ext>
            </a:extLst>
          </p:cNvPr>
          <p:cNvGrpSpPr/>
          <p:nvPr/>
        </p:nvGrpSpPr>
        <p:grpSpPr>
          <a:xfrm rot="16200000">
            <a:off x="6159928" y="576892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725FC4A7-2F4C-7F52-FF68-23AB8506CA6A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D08AC56D-F680-6CE6-9975-20CFB3B4ED95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AAAC046-9D87-5DBF-FBFF-FE542792555C}"/>
              </a:ext>
            </a:extLst>
          </p:cNvPr>
          <p:cNvSpPr txBox="1"/>
          <p:nvPr/>
        </p:nvSpPr>
        <p:spPr>
          <a:xfrm>
            <a:off x="435730" y="1225477"/>
            <a:ext cx="5861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국가별 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기업별 상세 및 비교 페이지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B49046-A028-C49F-E0E5-9F4C014E3243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국가별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기업별 상세 정보를 확인할 수 있습니다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또한 국가 기업간 지표 비교가 가능합니다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sz="2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515CF4-8155-AEC2-60CC-D92B127B9ABF}"/>
              </a:ext>
            </a:extLst>
          </p:cNvPr>
          <p:cNvSpPr txBox="1"/>
          <p:nvPr/>
        </p:nvSpPr>
        <p:spPr>
          <a:xfrm>
            <a:off x="6713167" y="498478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분석 설명 페이지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C65547-BDA0-AD12-D43E-B695EA67A93B}"/>
              </a:ext>
            </a:extLst>
          </p:cNvPr>
          <p:cNvSpPr txBox="1"/>
          <p:nvPr/>
        </p:nvSpPr>
        <p:spPr>
          <a:xfrm>
            <a:off x="9190591" y="495350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국가별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기업별 상세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F1F37AE-7803-C572-0F6A-E7CFA3D52EA6}"/>
              </a:ext>
            </a:extLst>
          </p:cNvPr>
          <p:cNvGrpSpPr/>
          <p:nvPr/>
        </p:nvGrpSpPr>
        <p:grpSpPr>
          <a:xfrm rot="16200000">
            <a:off x="3419874" y="558652"/>
            <a:ext cx="174070" cy="142555"/>
            <a:chOff x="3972634" y="720754"/>
            <a:chExt cx="174070" cy="142555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47038D1-C72D-B4AE-A32E-B3D7CC8E6693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5E9CD1F0-2711-5814-5C52-A2FE7927FBF0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F142CB87-EF27-13FA-7877-DEF5D2DEE31C}"/>
              </a:ext>
            </a:extLst>
          </p:cNvPr>
          <p:cNvGrpSpPr/>
          <p:nvPr/>
        </p:nvGrpSpPr>
        <p:grpSpPr>
          <a:xfrm rot="16200000">
            <a:off x="8590868" y="556628"/>
            <a:ext cx="174070" cy="142555"/>
            <a:chOff x="3972634" y="720754"/>
            <a:chExt cx="174070" cy="142555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143A9AFF-851D-56D7-1C85-90BF3BB393D1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82018CF-2D30-AC9B-962B-FE63389A671F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8" name="그림 27" descr="텍스트, 지도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79803A19-B193-8A70-0440-21469610A8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42" y="2675457"/>
            <a:ext cx="5687658" cy="3057116"/>
          </a:xfrm>
          <a:prstGeom prst="rect">
            <a:avLst/>
          </a:prstGeom>
        </p:spPr>
      </p:pic>
      <p:pic>
        <p:nvPicPr>
          <p:cNvPr id="41" name="그림 40" descr="텍스트, 스크린샷, 소프트웨어, 번호이(가) 표시된 사진&#10;&#10;자동 생성된 설명">
            <a:extLst>
              <a:ext uri="{FF2B5EF4-FFF2-40B4-BE49-F238E27FC236}">
                <a16:creationId xmlns:a16="http://schemas.microsoft.com/office/drawing/2014/main" id="{CF45867A-CCF7-8ECD-5C3E-EB7BBB7B6E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985" y="2682012"/>
            <a:ext cx="5687658" cy="305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8920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915D0-5CBB-FAD4-F45B-D06F1B676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2AB54641-208B-4497-9C45-5F7FF50E7DE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C6C0AA5B-966A-66B9-30D2-16EC2351C68C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01751077-E2CC-6720-21C9-4B17479525D1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9CA463EC-6C9B-7A58-ADF2-8A47FDB058B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5C3C0994-9BC9-7759-D292-3FC8CC0E633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30F8988-BA4C-3388-F934-68BBD99ABE18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737B53C8-2DCE-BC5B-2AEF-FC1495848FF8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5FDF59A-E44B-60C2-A1BA-6BEB7183C0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64F2CEE-9CD4-E15D-479E-94EC8FEA21C8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8DE16E07-B75A-370E-16B5-82381D0E0372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2F8EEB74-83BD-3893-3121-F1B6A17FD77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C280E43-2BE4-A35B-B0C9-64B606E7FB48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8AC8E7D8-4169-E9FE-EB51-3F91FBA691C6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3B43050A-9315-C770-5E45-6142F18EA87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746BFB6-822A-D7B2-2E5B-5C857D5AA676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701818BB-133A-11E2-BB94-71F6C541C00D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EAAD0EE9-946D-27D7-802B-600FCB15304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B1F2104B-2589-1DFB-47B8-AC9465B695F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356238A-3163-04F0-CC38-617F1F393C40}"/>
              </a:ext>
            </a:extLst>
          </p:cNvPr>
          <p:cNvSpPr txBox="1"/>
          <p:nvPr/>
        </p:nvSpPr>
        <p:spPr>
          <a:xfrm>
            <a:off x="2006310" y="499746"/>
            <a:ext cx="157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메인 페이지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245CA31-7BFE-A904-B543-056A77CAE96D}"/>
              </a:ext>
            </a:extLst>
          </p:cNvPr>
          <p:cNvGrpSpPr/>
          <p:nvPr/>
        </p:nvGrpSpPr>
        <p:grpSpPr>
          <a:xfrm rot="13500000">
            <a:off x="11266353" y="540869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E73052F9-C8AD-4953-3093-05581EDF232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39331265-34AF-80E8-1B44-637CA367FC6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D620B7BD-100C-5131-EA7F-1AE0E755A118}"/>
              </a:ext>
            </a:extLst>
          </p:cNvPr>
          <p:cNvSpPr txBox="1"/>
          <p:nvPr/>
        </p:nvSpPr>
        <p:spPr>
          <a:xfrm>
            <a:off x="4042681" y="506424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프로젝트 설명 페이지</a:t>
            </a: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29880930-9F2E-6E68-D568-D61713FB00F5}"/>
              </a:ext>
            </a:extLst>
          </p:cNvPr>
          <p:cNvGrpSpPr/>
          <p:nvPr/>
        </p:nvGrpSpPr>
        <p:grpSpPr>
          <a:xfrm rot="16200000">
            <a:off x="6159928" y="576892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20F22313-B91D-888D-D965-ACCC6FC3E4FB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72591022-0E69-0E30-3215-A5F67CFA7DF6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7C108C2-25C0-CFFC-C6E6-886654DE1218}"/>
              </a:ext>
            </a:extLst>
          </p:cNvPr>
          <p:cNvSpPr txBox="1"/>
          <p:nvPr/>
        </p:nvSpPr>
        <p:spPr>
          <a:xfrm>
            <a:off x="435730" y="1225477"/>
            <a:ext cx="5861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국가별 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기업별 상세 및 비교 페이지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0F20CE-3E81-6FEB-3B81-AD74E470759F}"/>
              </a:ext>
            </a:extLst>
          </p:cNvPr>
          <p:cNvSpPr txBox="1"/>
          <p:nvPr/>
        </p:nvSpPr>
        <p:spPr>
          <a:xfrm>
            <a:off x="465110" y="1840398"/>
            <a:ext cx="103665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국가별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기업별 상세 정보를 확인할 수 있습니다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또한 국가 기업간 지표 비교가 가능합니다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sz="2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4C071-59E2-8212-7F15-C434E7D650C1}"/>
              </a:ext>
            </a:extLst>
          </p:cNvPr>
          <p:cNvSpPr txBox="1"/>
          <p:nvPr/>
        </p:nvSpPr>
        <p:spPr>
          <a:xfrm>
            <a:off x="6713167" y="498478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분석 설명 페이지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7856B7-6063-BA84-3F12-B860DAD14D6B}"/>
              </a:ext>
            </a:extLst>
          </p:cNvPr>
          <p:cNvSpPr txBox="1"/>
          <p:nvPr/>
        </p:nvSpPr>
        <p:spPr>
          <a:xfrm>
            <a:off x="9190591" y="495350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국가별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기업별 상세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E550E7D-DF21-9F10-5B84-FC89B1212BF9}"/>
              </a:ext>
            </a:extLst>
          </p:cNvPr>
          <p:cNvGrpSpPr/>
          <p:nvPr/>
        </p:nvGrpSpPr>
        <p:grpSpPr>
          <a:xfrm rot="16200000">
            <a:off x="3419874" y="558652"/>
            <a:ext cx="174070" cy="142555"/>
            <a:chOff x="3972634" y="720754"/>
            <a:chExt cx="174070" cy="142555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3FB9D5DF-8597-883F-2C17-3875CD1DEC45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FB83DD6C-F52B-7C3D-9157-503FE093B7A1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E9E4BE6-F50C-BDF8-8F44-3A1D4E2FCB38}"/>
              </a:ext>
            </a:extLst>
          </p:cNvPr>
          <p:cNvGrpSpPr/>
          <p:nvPr/>
        </p:nvGrpSpPr>
        <p:grpSpPr>
          <a:xfrm rot="16200000">
            <a:off x="8590868" y="556628"/>
            <a:ext cx="174070" cy="142555"/>
            <a:chOff x="3972634" y="720754"/>
            <a:chExt cx="174070" cy="142555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E99EC1EB-F342-893C-1DB5-A121227682E2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F22497B0-93FE-EA12-19C9-76B943B26A61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5" name="그림 24" descr="텍스트, 스크린샷, 소프트웨어, 도표이(가) 표시된 사진&#10;&#10;자동 생성된 설명">
            <a:extLst>
              <a:ext uri="{FF2B5EF4-FFF2-40B4-BE49-F238E27FC236}">
                <a16:creationId xmlns:a16="http://schemas.microsoft.com/office/drawing/2014/main" id="{431EAEDD-E463-7256-FD02-21F31D0491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571" y="2697654"/>
            <a:ext cx="5687658" cy="3057116"/>
          </a:xfrm>
          <a:prstGeom prst="rect">
            <a:avLst/>
          </a:prstGeom>
        </p:spPr>
      </p:pic>
      <p:pic>
        <p:nvPicPr>
          <p:cNvPr id="31" name="그림 30" descr="텍스트, 스크린샷, 소프트웨어, 도표이(가) 표시된 사진&#10;&#10;자동 생성된 설명">
            <a:extLst>
              <a:ext uri="{FF2B5EF4-FFF2-40B4-BE49-F238E27FC236}">
                <a16:creationId xmlns:a16="http://schemas.microsoft.com/office/drawing/2014/main" id="{98CA8A77-80E3-2211-4A04-23D4C6224B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37" y="2697654"/>
            <a:ext cx="5687658" cy="305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0120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798C28-34A8-12CB-3D96-861EC1F27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3DFCBB44-8795-2585-FB35-1073E0D69F09}"/>
              </a:ext>
            </a:extLst>
          </p:cNvPr>
          <p:cNvSpPr/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17D75E2-BA0A-A4B6-EA0E-53332BC2CBD4}"/>
              </a:ext>
            </a:extLst>
          </p:cNvPr>
          <p:cNvSpPr/>
          <p:nvPr/>
        </p:nvSpPr>
        <p:spPr>
          <a:xfrm flipV="1">
            <a:off x="9" y="163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B2B7448-3D58-3885-A37F-C97468A90111}"/>
              </a:ext>
            </a:extLst>
          </p:cNvPr>
          <p:cNvCxnSpPr/>
          <p:nvPr/>
        </p:nvCxnSpPr>
        <p:spPr>
          <a:xfrm>
            <a:off x="331208" y="304797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7BBAAA-992D-EBA3-5996-0096F4D9BA19}"/>
              </a:ext>
            </a:extLst>
          </p:cNvPr>
          <p:cNvSpPr txBox="1"/>
          <p:nvPr/>
        </p:nvSpPr>
        <p:spPr>
          <a:xfrm>
            <a:off x="3500583" y="150909"/>
            <a:ext cx="484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한화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에어로스페이스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X 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홍대 </a:t>
            </a:r>
            <a:r>
              <a:rPr lang="ko-KR" altLang="en-US" sz="1400" dirty="0" err="1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에이콘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아카데미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ADDC83-424A-E0AA-9452-9CE7711D8605}"/>
              </a:ext>
            </a:extLst>
          </p:cNvPr>
          <p:cNvSpPr txBox="1"/>
          <p:nvPr/>
        </p:nvSpPr>
        <p:spPr>
          <a:xfrm>
            <a:off x="1216191" y="1767594"/>
            <a:ext cx="4844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타겟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정보 분석 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플랫폼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CB56C5-12C5-AB49-4924-24E2373782E4}"/>
              </a:ext>
            </a:extLst>
          </p:cNvPr>
          <p:cNvSpPr txBox="1"/>
          <p:nvPr/>
        </p:nvSpPr>
        <p:spPr>
          <a:xfrm>
            <a:off x="1251526" y="373468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i="0" dirty="0">
                <a:solidFill>
                  <a:schemeClr val="accent2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Defense</a:t>
            </a:r>
            <a:r>
              <a:rPr lang="en-US" altLang="ko-KR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Monitoring Zone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2A226BDD-2E51-B291-A7ED-830AB63CDD07}"/>
              </a:ext>
            </a:extLst>
          </p:cNvPr>
          <p:cNvCxnSpPr/>
          <p:nvPr/>
        </p:nvCxnSpPr>
        <p:spPr>
          <a:xfrm>
            <a:off x="7913460" y="6565752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6FB3D52-827B-3037-BCE9-343F4E2F32B3}"/>
              </a:ext>
            </a:extLst>
          </p:cNvPr>
          <p:cNvSpPr txBox="1"/>
          <p:nvPr/>
        </p:nvSpPr>
        <p:spPr>
          <a:xfrm>
            <a:off x="10982036" y="6386812"/>
            <a:ext cx="1080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천무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II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9B56D13-8C96-664C-AD12-E1C425A4229D}"/>
              </a:ext>
            </a:extLst>
          </p:cNvPr>
          <p:cNvSpPr/>
          <p:nvPr/>
        </p:nvSpPr>
        <p:spPr>
          <a:xfrm>
            <a:off x="7558501" y="5671619"/>
            <a:ext cx="2725336" cy="2523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569F034D-8940-51C1-6279-363E8B8F05C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E97132">
                <a:tint val="45000"/>
                <a:satMod val="400000"/>
              </a:srgb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1274278" y="2401205"/>
            <a:ext cx="2618169" cy="13278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01E1D2EF-E11F-CBCF-0B44-5609C67A966D}"/>
              </a:ext>
            </a:extLst>
          </p:cNvPr>
          <p:cNvGrpSpPr/>
          <p:nvPr/>
        </p:nvGrpSpPr>
        <p:grpSpPr>
          <a:xfrm>
            <a:off x="1274278" y="4396406"/>
            <a:ext cx="4902561" cy="584775"/>
            <a:chOff x="1216191" y="4396406"/>
            <a:chExt cx="4902561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A8C7B9E-F122-9BEC-2FED-52EEB8B0E5CA}"/>
                </a:ext>
              </a:extLst>
            </p:cNvPr>
            <p:cNvSpPr txBox="1"/>
            <p:nvPr/>
          </p:nvSpPr>
          <p:spPr>
            <a:xfrm>
              <a:off x="1274278" y="4396406"/>
              <a:ext cx="484447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총평</a:t>
              </a: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B638C2E-70B9-46FA-2EEF-2B6905AFB5D8}"/>
                </a:ext>
              </a:extLst>
            </p:cNvPr>
            <p:cNvCxnSpPr>
              <a:cxnSpLocks/>
            </p:cNvCxnSpPr>
            <p:nvPr/>
          </p:nvCxnSpPr>
          <p:spPr>
            <a:xfrm>
              <a:off x="1216191" y="4422401"/>
              <a:ext cx="0" cy="532785"/>
            </a:xfrm>
            <a:prstGeom prst="line">
              <a:avLst/>
            </a:prstGeom>
            <a:ln w="952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F920606A-6441-41F4-250E-C24DB54CF713}"/>
              </a:ext>
            </a:extLst>
          </p:cNvPr>
          <p:cNvGrpSpPr/>
          <p:nvPr/>
        </p:nvGrpSpPr>
        <p:grpSpPr>
          <a:xfrm>
            <a:off x="5559227" y="163411"/>
            <a:ext cx="6503464" cy="5667768"/>
            <a:chOff x="5460561" y="595116"/>
            <a:chExt cx="6503464" cy="5667768"/>
          </a:xfrm>
        </p:grpSpPr>
        <p:pic>
          <p:nvPicPr>
            <p:cNvPr id="50" name="그림 49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299E656C-84DB-5D8B-7762-A3FA51CC6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58" name="그림 57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D7B37F68-8CE1-B13A-AB39-392737637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59" name="그림 5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9721C67F-62B0-6DBF-AC41-53551409C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2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pic>
        <p:nvPicPr>
          <p:cNvPr id="62" name="그림 61" descr="스크린샷, 도표, 디자인, 예술이(가) 표시된 사진&#10;&#10;자동 생성된 설명">
            <a:extLst>
              <a:ext uri="{FF2B5EF4-FFF2-40B4-BE49-F238E27FC236}">
                <a16:creationId xmlns:a16="http://schemas.microsoft.com/office/drawing/2014/main" id="{0B6FA78B-5777-CBFF-A17F-65B726F3E6D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40" t="55432" r="38131" b="29864"/>
          <a:stretch/>
        </p:blipFill>
        <p:spPr>
          <a:xfrm flipH="1">
            <a:off x="6323045" y="1636022"/>
            <a:ext cx="1331427" cy="46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7833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C5F9B-2486-856A-376A-4CA78BA27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41575587-DBE5-0C95-A790-401087DDF830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EE380B1F-631F-AFD1-554E-F146F0B5DA04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419C8A89-9F11-611E-4E10-803E27DD2062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EC10FDBB-757E-FAE3-48C7-D276917A378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B8A8CA5E-45B6-3BB9-53F8-9DA2F8EB4CB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4B4156A-4C88-6F28-72D0-BEFD9D59CBCA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E17CF81C-7707-EA97-00E6-0DF7170BBCD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7DFD408-503D-A9D5-FD6A-CCD0F34E97E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EF11E6-621D-CF34-ADA4-C9E3E548462B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B3FF5DDB-7778-6C04-08D9-071E7933B80D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780E76F9-C437-0ED1-749C-77E1BEFDEDA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47ABC4D-045A-2EB2-45C1-F83CAFC863D2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79E42BE-2C7B-1978-1E56-7887297090D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FD6A837D-CDB3-D7E3-EDDE-9BC1A087F66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E1D8998-BA84-FE01-C28A-7D5331F148CB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E75ACD8E-1B26-708D-CF00-8E6BDC74604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07715B6-487D-7161-218A-99DB72AF044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FC5C6161-EC28-5F9B-BA9F-C9D145EB025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76B0141-ADC3-D3AE-E09B-DB2A6BE7F32B}"/>
              </a:ext>
            </a:extLst>
          </p:cNvPr>
          <p:cNvSpPr txBox="1"/>
          <p:nvPr/>
        </p:nvSpPr>
        <p:spPr>
          <a:xfrm>
            <a:off x="2006310" y="499746"/>
            <a:ext cx="1551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팀원 총평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F2FB11E-AB3C-B354-D634-04A0B98D4456}"/>
              </a:ext>
            </a:extLst>
          </p:cNvPr>
          <p:cNvGrpSpPr/>
          <p:nvPr/>
        </p:nvGrpSpPr>
        <p:grpSpPr>
          <a:xfrm rot="13500000">
            <a:off x="3363908" y="538459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BB93C6F1-2856-3467-A1FF-044F1FF8563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8AED34E3-E12B-D668-D16C-D194F24DEA5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D1C140D6-1456-78C0-F3C2-7AE5F52FF679}"/>
              </a:ext>
            </a:extLst>
          </p:cNvPr>
          <p:cNvSpPr txBox="1"/>
          <p:nvPr/>
        </p:nvSpPr>
        <p:spPr>
          <a:xfrm>
            <a:off x="4042681" y="506424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프로젝트 총평</a:t>
            </a: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52975321-038C-91E9-A984-970970C87209}"/>
              </a:ext>
            </a:extLst>
          </p:cNvPr>
          <p:cNvGrpSpPr/>
          <p:nvPr/>
        </p:nvGrpSpPr>
        <p:grpSpPr>
          <a:xfrm rot="16200000">
            <a:off x="5869331" y="561253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638E7825-8188-0B46-96EA-613EDFC2F62E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776CAA36-3139-7DF0-4830-6707D36A2B53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15723CE-52CF-2356-8BA0-F0F243BC5FB6}"/>
              </a:ext>
            </a:extLst>
          </p:cNvPr>
          <p:cNvSpPr txBox="1"/>
          <p:nvPr/>
        </p:nvSpPr>
        <p:spPr>
          <a:xfrm>
            <a:off x="435730" y="1225477"/>
            <a:ext cx="18248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팀원 총평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9325E4-2B45-EC56-AA64-3E9B30DA1697}"/>
              </a:ext>
            </a:extLst>
          </p:cNvPr>
          <p:cNvSpPr txBox="1"/>
          <p:nvPr/>
        </p:nvSpPr>
        <p:spPr>
          <a:xfrm>
            <a:off x="690168" y="2042356"/>
            <a:ext cx="10366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프로젝트를 통해 데이터 분석과 시각화를 성공적으로 수행하며 협업과 체계적 작업 관리의 중요성을 확인했다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B982CA-F793-C101-2566-0FB1C53CF1DF}"/>
              </a:ext>
            </a:extLst>
          </p:cNvPr>
          <p:cNvSpPr txBox="1"/>
          <p:nvPr/>
        </p:nvSpPr>
        <p:spPr>
          <a:xfrm>
            <a:off x="681436" y="2732289"/>
            <a:ext cx="103665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여러 플랫폼을 사용하고 이를 연결하는 과정에서 네트워크 및 서버 구조와 환경에 대한 지식을 배웠다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서버 구축과 분석이 동시에 시작된 점은 아쉬웠다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49531B-4C8B-D434-E444-B83545B50A65}"/>
              </a:ext>
            </a:extLst>
          </p:cNvPr>
          <p:cNvSpPr txBox="1"/>
          <p:nvPr/>
        </p:nvSpPr>
        <p:spPr>
          <a:xfrm>
            <a:off x="664330" y="3726416"/>
            <a:ext cx="10366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직접 지표를 만들고 의미를 도출하는 과정이 가장 기억에 남았으며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앞으로의 프로젝트에 대한 자신감이 생겼다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6B83E32-EAA5-A7E0-DCCE-B912D0BE9994}"/>
              </a:ext>
            </a:extLst>
          </p:cNvPr>
          <p:cNvSpPr txBox="1"/>
          <p:nvPr/>
        </p:nvSpPr>
        <p:spPr>
          <a:xfrm>
            <a:off x="664329" y="4451164"/>
            <a:ext cx="103665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데이터를 확보하는 데 많은 시간을 투자했으며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웹 배포에도 집중했다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팀원들의 협력으로 기획 의도에 맞게 프로젝트를 완성했지만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분석에 더 많은 시간을 할애하지 못한 점이 아쉬웠다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7FC58B-0841-B784-D161-4F492B9F5523}"/>
              </a:ext>
            </a:extLst>
          </p:cNvPr>
          <p:cNvSpPr txBox="1"/>
          <p:nvPr/>
        </p:nvSpPr>
        <p:spPr>
          <a:xfrm>
            <a:off x="661916" y="5417351"/>
            <a:ext cx="103665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프로젝트를 처음 구상부터 최종 구현까지 진행하며 예상했던 한계를 극복했다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전체적인 흐름과 요구사항 분석의 중요성을 </a:t>
            </a:r>
            <a:r>
              <a:rPr lang="ko-KR" altLang="en-US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깨달았으며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프로젝트보다는 웹 구현에 비중이 높았던 점이 아쉬웠다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58E29B75-72A0-3C39-BFE3-357A3CC6B274}"/>
              </a:ext>
            </a:extLst>
          </p:cNvPr>
          <p:cNvCxnSpPr/>
          <p:nvPr/>
        </p:nvCxnSpPr>
        <p:spPr>
          <a:xfrm>
            <a:off x="594480" y="2042356"/>
            <a:ext cx="0" cy="376643"/>
          </a:xfrm>
          <a:prstGeom prst="line">
            <a:avLst/>
          </a:prstGeom>
          <a:ln w="127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69D68CC5-645C-F7A5-34D4-734DA3BB9595}"/>
              </a:ext>
            </a:extLst>
          </p:cNvPr>
          <p:cNvCxnSpPr/>
          <p:nvPr/>
        </p:nvCxnSpPr>
        <p:spPr>
          <a:xfrm>
            <a:off x="594480" y="2833556"/>
            <a:ext cx="0" cy="455738"/>
          </a:xfrm>
          <a:prstGeom prst="line">
            <a:avLst/>
          </a:prstGeom>
          <a:ln w="127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0A0012CB-CB52-20FE-D045-67B76CC33EFA}"/>
              </a:ext>
            </a:extLst>
          </p:cNvPr>
          <p:cNvCxnSpPr/>
          <p:nvPr/>
        </p:nvCxnSpPr>
        <p:spPr>
          <a:xfrm>
            <a:off x="594480" y="4546460"/>
            <a:ext cx="0" cy="455738"/>
          </a:xfrm>
          <a:prstGeom prst="line">
            <a:avLst/>
          </a:prstGeom>
          <a:ln w="127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12EC918F-C909-1B25-BEB4-B038D6953A2A}"/>
              </a:ext>
            </a:extLst>
          </p:cNvPr>
          <p:cNvCxnSpPr/>
          <p:nvPr/>
        </p:nvCxnSpPr>
        <p:spPr>
          <a:xfrm>
            <a:off x="585710" y="5512647"/>
            <a:ext cx="0" cy="455738"/>
          </a:xfrm>
          <a:prstGeom prst="line">
            <a:avLst/>
          </a:prstGeom>
          <a:ln w="127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1DBBE3FB-55A2-55E7-86BC-18A8B62E198D}"/>
              </a:ext>
            </a:extLst>
          </p:cNvPr>
          <p:cNvCxnSpPr/>
          <p:nvPr/>
        </p:nvCxnSpPr>
        <p:spPr>
          <a:xfrm>
            <a:off x="585710" y="3726416"/>
            <a:ext cx="0" cy="376643"/>
          </a:xfrm>
          <a:prstGeom prst="line">
            <a:avLst/>
          </a:prstGeom>
          <a:ln w="127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5995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2C911-DF86-573D-49A0-56F36133E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9CF80741-742E-F491-3559-9B27B7D4631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9A0AE7A7-20BF-454C-F527-DB073F4D1AEB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1CE43458-DC11-338B-C601-6ECDA6A37CF7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802E4C24-7855-EFCE-9390-3D4DF2F38A9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FCC1B99E-C1F0-B6C8-562B-281FC94220A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F8392C3-8A9D-1361-BE05-7A163161F2D3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0534A555-822F-D6F4-B900-BC0F65A139B3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ED1D5FD8-2413-E88E-50FD-03DCB649010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0537A2C3-A552-5FB5-4D1D-DEE7A086488C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6BACFAD1-1D04-7DD5-C11F-C80B1835C6C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B5A4A726-FD63-AC48-9584-105B93EEEFB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2713C0C-4022-9F2C-8C32-9F3BA5F46A77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8310C706-C2D1-57F9-66F6-2F7E1F589ED1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DCA6735-4585-7E6B-5E30-F99B546DC2F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FF17560-A290-F73B-09AC-5E4EFD7EDACA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BE49E5FF-7220-3C2C-14A6-6354282D55EF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BFEF39BC-C44B-4487-03C7-3497A756C54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5BECA362-17E2-BDCA-6D46-AB2FF913C83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9B558A8-8D1C-9EC8-90C2-9E0A6B5AC6E0}"/>
              </a:ext>
            </a:extLst>
          </p:cNvPr>
          <p:cNvSpPr txBox="1"/>
          <p:nvPr/>
        </p:nvSpPr>
        <p:spPr>
          <a:xfrm>
            <a:off x="2006310" y="499746"/>
            <a:ext cx="1551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팀원 총평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8A7E2BB-AB98-73C5-11D7-31BDA7D85E5F}"/>
              </a:ext>
            </a:extLst>
          </p:cNvPr>
          <p:cNvGrpSpPr/>
          <p:nvPr/>
        </p:nvGrpSpPr>
        <p:grpSpPr>
          <a:xfrm rot="13500000">
            <a:off x="5828741" y="556250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37273DC6-D98B-1D83-FD7E-E32D85918B9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973A1EE5-6156-1AE7-9AEE-8767ADA1A63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0C718DA7-979A-7099-71CB-60DED7DCD5EF}"/>
              </a:ext>
            </a:extLst>
          </p:cNvPr>
          <p:cNvSpPr txBox="1"/>
          <p:nvPr/>
        </p:nvSpPr>
        <p:spPr>
          <a:xfrm>
            <a:off x="4042681" y="506424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프로젝트 총평</a:t>
            </a: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39C4A3CD-0D90-449F-7956-34F8B7BF15FF}"/>
              </a:ext>
            </a:extLst>
          </p:cNvPr>
          <p:cNvGrpSpPr/>
          <p:nvPr/>
        </p:nvGrpSpPr>
        <p:grpSpPr>
          <a:xfrm rot="16200000">
            <a:off x="3295607" y="558652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52AE9DAA-6689-3CC6-4F45-9CC773B8A831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BD707EB1-8FEC-3EFA-D125-375255F72C32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488E20A-68A5-2690-A986-96CCB0F4AEAA}"/>
              </a:ext>
            </a:extLst>
          </p:cNvPr>
          <p:cNvSpPr txBox="1"/>
          <p:nvPr/>
        </p:nvSpPr>
        <p:spPr>
          <a:xfrm>
            <a:off x="435730" y="1225477"/>
            <a:ext cx="2745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프로젝트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총평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31CB88D-285D-377B-F0F6-4FEABE9615F4}"/>
              </a:ext>
            </a:extLst>
          </p:cNvPr>
          <p:cNvGrpSpPr/>
          <p:nvPr/>
        </p:nvGrpSpPr>
        <p:grpSpPr>
          <a:xfrm>
            <a:off x="532534" y="2419422"/>
            <a:ext cx="10462229" cy="376643"/>
            <a:chOff x="670680" y="2982266"/>
            <a:chExt cx="10462229" cy="37664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62EECB6-8BFA-9CDF-4EF9-38CE94D06FF6}"/>
                </a:ext>
              </a:extLst>
            </p:cNvPr>
            <p:cNvSpPr txBox="1"/>
            <p:nvPr/>
          </p:nvSpPr>
          <p:spPr>
            <a:xfrm>
              <a:off x="766368" y="2982266"/>
              <a:ext cx="103665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다양한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데이터셋을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준비하는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데 </a:t>
              </a:r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성공했지만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, </a:t>
              </a:r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분석에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충분한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시간을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할애하지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못한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점은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아쉬움으로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남습니다</a:t>
              </a:r>
              <a:r>
                <a:rPr lang="en-US" altLang="ko-KR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</a:t>
              </a:r>
              <a:endPara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AD25F956-83B2-3945-74D2-7917FA0C5904}"/>
                </a:ext>
              </a:extLst>
            </p:cNvPr>
            <p:cNvCxnSpPr/>
            <p:nvPr/>
          </p:nvCxnSpPr>
          <p:spPr>
            <a:xfrm>
              <a:off x="670680" y="2982266"/>
              <a:ext cx="0" cy="376643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B5FA488-7993-854C-810A-BD4A00AD8C48}"/>
              </a:ext>
            </a:extLst>
          </p:cNvPr>
          <p:cNvSpPr txBox="1"/>
          <p:nvPr/>
        </p:nvSpPr>
        <p:spPr>
          <a:xfrm>
            <a:off x="452836" y="1924832"/>
            <a:ext cx="10366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수집 및 분석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C32DCD4-A2D1-7A45-F58A-DEE3BD5031F7}"/>
              </a:ext>
            </a:extLst>
          </p:cNvPr>
          <p:cNvGrpSpPr/>
          <p:nvPr/>
        </p:nvGrpSpPr>
        <p:grpSpPr>
          <a:xfrm>
            <a:off x="532534" y="3018053"/>
            <a:ext cx="10462229" cy="376643"/>
            <a:chOff x="670680" y="2982266"/>
            <a:chExt cx="10462229" cy="37664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387A45-C281-D9FA-A5AC-2D215E5D592F}"/>
                </a:ext>
              </a:extLst>
            </p:cNvPr>
            <p:cNvSpPr txBox="1"/>
            <p:nvPr/>
          </p:nvSpPr>
          <p:spPr>
            <a:xfrm>
              <a:off x="766368" y="2982266"/>
              <a:ext cx="103665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분석의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깊이를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더했다면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프로젝트의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결과물이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더욱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설득력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있고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풍부해졌을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것입니다</a:t>
              </a:r>
              <a:endPara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913131D-B766-3A4C-1091-FC0B5E5E676F}"/>
                </a:ext>
              </a:extLst>
            </p:cNvPr>
            <p:cNvCxnSpPr/>
            <p:nvPr/>
          </p:nvCxnSpPr>
          <p:spPr>
            <a:xfrm>
              <a:off x="670680" y="2982266"/>
              <a:ext cx="0" cy="376643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2957ACA-4582-29C9-45FA-EA9FEAEE8D3B}"/>
              </a:ext>
            </a:extLst>
          </p:cNvPr>
          <p:cNvGrpSpPr/>
          <p:nvPr/>
        </p:nvGrpSpPr>
        <p:grpSpPr>
          <a:xfrm>
            <a:off x="515428" y="4226974"/>
            <a:ext cx="10462229" cy="376643"/>
            <a:chOff x="670680" y="2982266"/>
            <a:chExt cx="10462229" cy="376643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BBEAAA2-ECAE-7EC4-456F-8ADD9406165F}"/>
                </a:ext>
              </a:extLst>
            </p:cNvPr>
            <p:cNvSpPr txBox="1"/>
            <p:nvPr/>
          </p:nvSpPr>
          <p:spPr>
            <a:xfrm>
              <a:off x="766368" y="2982266"/>
              <a:ext cx="103665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웹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배포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단계에서는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실무에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적용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가능한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시스템을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만들기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위해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집중했습니다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</a:t>
              </a:r>
              <a:endPara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4684C9F-6C6F-F6C7-F908-E5388A63CFBD}"/>
                </a:ext>
              </a:extLst>
            </p:cNvPr>
            <p:cNvCxnSpPr/>
            <p:nvPr/>
          </p:nvCxnSpPr>
          <p:spPr>
            <a:xfrm>
              <a:off x="670680" y="2982266"/>
              <a:ext cx="0" cy="376643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345E5C5E-54D0-A9DE-0C54-CACB10D40982}"/>
              </a:ext>
            </a:extLst>
          </p:cNvPr>
          <p:cNvSpPr txBox="1"/>
          <p:nvPr/>
        </p:nvSpPr>
        <p:spPr>
          <a:xfrm>
            <a:off x="435730" y="3732384"/>
            <a:ext cx="10366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웹 배포 및 실무 활용성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056D0E2-4ADF-8B43-6131-9B17FA8AAF3C}"/>
              </a:ext>
            </a:extLst>
          </p:cNvPr>
          <p:cNvGrpSpPr/>
          <p:nvPr/>
        </p:nvGrpSpPr>
        <p:grpSpPr>
          <a:xfrm>
            <a:off x="515428" y="4825605"/>
            <a:ext cx="10673272" cy="387222"/>
            <a:chOff x="670680" y="2982266"/>
            <a:chExt cx="10673272" cy="38722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4CE5735-FF56-E113-9037-03F8DE5ED852}"/>
                </a:ext>
              </a:extLst>
            </p:cNvPr>
            <p:cNvSpPr txBox="1"/>
            <p:nvPr/>
          </p:nvSpPr>
          <p:spPr>
            <a:xfrm>
              <a:off x="766368" y="2982266"/>
              <a:ext cx="10577584" cy="3872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웹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기반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대시보드를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구축하면서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사용자들이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쉽게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활용할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수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있도록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직관적인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인터페이스와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필터링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기능을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구현했습니다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</a:t>
              </a:r>
              <a:endParaRPr lang="ko-KR" altLang="ko-KR" sz="1800" dirty="0"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E75A7117-9D45-B2B6-4454-A83924A2F265}"/>
                </a:ext>
              </a:extLst>
            </p:cNvPr>
            <p:cNvCxnSpPr/>
            <p:nvPr/>
          </p:nvCxnSpPr>
          <p:spPr>
            <a:xfrm>
              <a:off x="670680" y="2982266"/>
              <a:ext cx="0" cy="376643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C004A9B-4358-0EF0-60DA-9B07B1F96BDC}"/>
              </a:ext>
            </a:extLst>
          </p:cNvPr>
          <p:cNvGrpSpPr/>
          <p:nvPr/>
        </p:nvGrpSpPr>
        <p:grpSpPr>
          <a:xfrm>
            <a:off x="515428" y="5997886"/>
            <a:ext cx="10462229" cy="376643"/>
            <a:chOff x="670680" y="2982266"/>
            <a:chExt cx="10462229" cy="376643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2956C90-547D-7FF9-8AB6-21923BE8248B}"/>
                </a:ext>
              </a:extLst>
            </p:cNvPr>
            <p:cNvSpPr txBox="1"/>
            <p:nvPr/>
          </p:nvSpPr>
          <p:spPr>
            <a:xfrm>
              <a:off x="766368" y="2982266"/>
              <a:ext cx="103665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ko-KR" altLang="en-US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프로젝트 과정은 쉽지 않았지만 팀워크를 바탕으로 완성도와 실무 적용 가능성을 높였습니다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</a:t>
              </a:r>
              <a:endPara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98158DB7-70ED-8ED5-E505-F0501A2E646D}"/>
                </a:ext>
              </a:extLst>
            </p:cNvPr>
            <p:cNvCxnSpPr/>
            <p:nvPr/>
          </p:nvCxnSpPr>
          <p:spPr>
            <a:xfrm>
              <a:off x="670680" y="2982266"/>
              <a:ext cx="0" cy="376643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44E189D8-8387-1B65-CAA6-548F13B3B246}"/>
              </a:ext>
            </a:extLst>
          </p:cNvPr>
          <p:cNvSpPr txBox="1"/>
          <p:nvPr/>
        </p:nvSpPr>
        <p:spPr>
          <a:xfrm>
            <a:off x="435730" y="5503296"/>
            <a:ext cx="10366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3.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팀 협력 및 성과</a:t>
            </a:r>
          </a:p>
        </p:txBody>
      </p:sp>
    </p:spTree>
    <p:extLst>
      <p:ext uri="{BB962C8B-B14F-4D97-AF65-F5344CB8AC3E}">
        <p14:creationId xmlns:p14="http://schemas.microsoft.com/office/powerpoint/2010/main" val="31440171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D3061-58A5-A932-4704-D8161DB9D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FBE0EF69-1E9E-A8DD-48D9-CDD4B8D48D2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22" name="그림 21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956FC7C6-A923-7E54-8B98-D2D8AE23A89E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24" name="그림 23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8D278795-747C-DCE9-6317-7C2F87F5247A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96C42A18-B2A4-9123-02D0-EB512C5D4A4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2370B8F6-0888-7420-3B32-A0971BB7AAA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6B28942-C26F-739D-D83A-27C6EE232EDF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603FA5D-08F3-7894-2467-0EF76B2189B8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894370EF-AD4A-CF83-3D3C-271E9DE55A8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A78E713F-F638-0BF4-2C00-069262FBF322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F5771E31-9FDE-47F0-8A7D-630C73E9B1D2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196D32CF-BF7F-8799-39F8-FDEC2D6CB9F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B2F6513-429C-DE7F-4295-75411C4D93C1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E127DD5-9CBD-46B2-64CD-9186F3B1F992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06DE0354-AAEB-A18F-12B5-8A125C7224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DDE47E8-1B8F-5DCD-4E7F-CB1E8E607563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01AEC3-E209-E350-2635-3A3ABB5F6B13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1680550-5742-7E5C-6ADD-BDFB744FD42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AF489D00-701C-CB98-57E4-0D4785468DB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086F7A2-3BBD-9741-9D0E-2CFEF1213BC1}"/>
              </a:ext>
            </a:extLst>
          </p:cNvPr>
          <p:cNvSpPr txBox="1"/>
          <p:nvPr/>
        </p:nvSpPr>
        <p:spPr>
          <a:xfrm>
            <a:off x="2006310" y="499746"/>
            <a:ext cx="1551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팀원 총평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C0D427E-7D5B-359A-305C-AAF69ABE77ED}"/>
              </a:ext>
            </a:extLst>
          </p:cNvPr>
          <p:cNvGrpSpPr/>
          <p:nvPr/>
        </p:nvGrpSpPr>
        <p:grpSpPr>
          <a:xfrm rot="13500000">
            <a:off x="5828741" y="556250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0DE85D5-805B-2D2B-8BAC-BFE4889AA7D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2AD479F6-15B3-5787-CFA8-D154590D812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A80C8F86-5750-E97B-3671-E225F08C5BB6}"/>
              </a:ext>
            </a:extLst>
          </p:cNvPr>
          <p:cNvSpPr txBox="1"/>
          <p:nvPr/>
        </p:nvSpPr>
        <p:spPr>
          <a:xfrm>
            <a:off x="4042681" y="506424"/>
            <a:ext cx="21328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프로젝트 총평</a:t>
            </a: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6134113D-0FA2-5554-3796-56AA08688CEC}"/>
              </a:ext>
            </a:extLst>
          </p:cNvPr>
          <p:cNvGrpSpPr/>
          <p:nvPr/>
        </p:nvGrpSpPr>
        <p:grpSpPr>
          <a:xfrm rot="16200000">
            <a:off x="3295607" y="558652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BA405F5D-36E1-AFB9-8B3B-721BE7C1A5BB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DF1B1741-9603-4EC7-7F31-3D2787D4E075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8E53DC4-2BBC-F96E-BB8C-A5B7AC737514}"/>
              </a:ext>
            </a:extLst>
          </p:cNvPr>
          <p:cNvSpPr txBox="1"/>
          <p:nvPr/>
        </p:nvSpPr>
        <p:spPr>
          <a:xfrm>
            <a:off x="435730" y="1225477"/>
            <a:ext cx="2745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프로젝트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총평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A15EDC4-6BB8-F25C-3E78-8EC675506921}"/>
              </a:ext>
            </a:extLst>
          </p:cNvPr>
          <p:cNvGrpSpPr/>
          <p:nvPr/>
        </p:nvGrpSpPr>
        <p:grpSpPr>
          <a:xfrm>
            <a:off x="532534" y="2419422"/>
            <a:ext cx="10462229" cy="376643"/>
            <a:chOff x="670680" y="2982266"/>
            <a:chExt cx="10462229" cy="37664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F265AA9-A606-9913-0E15-2C86A6A036FA}"/>
                </a:ext>
              </a:extLst>
            </p:cNvPr>
            <p:cNvSpPr txBox="1"/>
            <p:nvPr/>
          </p:nvSpPr>
          <p:spPr>
            <a:xfrm>
              <a:off x="766368" y="2982266"/>
              <a:ext cx="103665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많은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데이터를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확보했지만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충분히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분석에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활용하지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못한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점은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아쉬움으로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남습니다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</a:t>
              </a:r>
              <a:endPara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A9AD238-14DC-BC4A-EDE9-A5229FF82A59}"/>
                </a:ext>
              </a:extLst>
            </p:cNvPr>
            <p:cNvCxnSpPr/>
            <p:nvPr/>
          </p:nvCxnSpPr>
          <p:spPr>
            <a:xfrm>
              <a:off x="670680" y="2982266"/>
              <a:ext cx="0" cy="376643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DC5501-56C3-17F0-DB8B-51B423532259}"/>
              </a:ext>
            </a:extLst>
          </p:cNvPr>
          <p:cNvSpPr txBox="1"/>
          <p:nvPr/>
        </p:nvSpPr>
        <p:spPr>
          <a:xfrm>
            <a:off x="452836" y="1924832"/>
            <a:ext cx="10366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4.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아쉬움과 개선점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CFF38A-0BA5-54A2-8BD2-F703DCB36784}"/>
              </a:ext>
            </a:extLst>
          </p:cNvPr>
          <p:cNvGrpSpPr/>
          <p:nvPr/>
        </p:nvGrpSpPr>
        <p:grpSpPr>
          <a:xfrm>
            <a:off x="532534" y="3018053"/>
            <a:ext cx="10462229" cy="376643"/>
            <a:chOff x="670680" y="2982266"/>
            <a:chExt cx="10462229" cy="37664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1352267-6B53-4AFC-741A-88233A6850F0}"/>
                </a:ext>
              </a:extLst>
            </p:cNvPr>
            <p:cNvSpPr txBox="1"/>
            <p:nvPr/>
          </p:nvSpPr>
          <p:spPr>
            <a:xfrm>
              <a:off x="766368" y="2982266"/>
              <a:ext cx="103665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웹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개발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경험이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부족한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팀원이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많아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기술적으로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아쉬움이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있었지만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,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이를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극복하며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성장하는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계기가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되었습니다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</a:t>
              </a:r>
              <a:endPara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BFEE0362-E115-9392-D786-E7498A5F0B0D}"/>
                </a:ext>
              </a:extLst>
            </p:cNvPr>
            <p:cNvCxnSpPr/>
            <p:nvPr/>
          </p:nvCxnSpPr>
          <p:spPr>
            <a:xfrm>
              <a:off x="670680" y="2982266"/>
              <a:ext cx="0" cy="376643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21E94DA-ABFE-5EBE-3BE6-541135D46130}"/>
              </a:ext>
            </a:extLst>
          </p:cNvPr>
          <p:cNvGrpSpPr/>
          <p:nvPr/>
        </p:nvGrpSpPr>
        <p:grpSpPr>
          <a:xfrm>
            <a:off x="532534" y="3670789"/>
            <a:ext cx="10462229" cy="376643"/>
            <a:chOff x="670680" y="2982266"/>
            <a:chExt cx="10462229" cy="376643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3C42B91-690E-DF62-00A1-06B71FBB9280}"/>
                </a:ext>
              </a:extLst>
            </p:cNvPr>
            <p:cNvSpPr txBox="1"/>
            <p:nvPr/>
          </p:nvSpPr>
          <p:spPr>
            <a:xfrm>
              <a:off x="766368" y="2982266"/>
              <a:ext cx="103665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향후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프로젝트에서는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데이터를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보다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심도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있게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분석하고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,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인사이트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도출에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집중할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필요가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있습니다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</a:t>
              </a:r>
              <a:endPara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F741021E-FD47-7F3C-EDEE-2E9090CC0C0A}"/>
                </a:ext>
              </a:extLst>
            </p:cNvPr>
            <p:cNvCxnSpPr/>
            <p:nvPr/>
          </p:nvCxnSpPr>
          <p:spPr>
            <a:xfrm>
              <a:off x="670680" y="2982266"/>
              <a:ext cx="0" cy="376643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F767A98E-F30F-8E02-F4E9-97CF04DA37B1}"/>
              </a:ext>
            </a:extLst>
          </p:cNvPr>
          <p:cNvGrpSpPr/>
          <p:nvPr/>
        </p:nvGrpSpPr>
        <p:grpSpPr>
          <a:xfrm>
            <a:off x="532534" y="4825605"/>
            <a:ext cx="10462229" cy="376643"/>
            <a:chOff x="670680" y="2982266"/>
            <a:chExt cx="10462229" cy="376643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8CF23CC-0960-529F-3C08-3A49C8D194B6}"/>
                </a:ext>
              </a:extLst>
            </p:cNvPr>
            <p:cNvSpPr txBox="1"/>
            <p:nvPr/>
          </p:nvSpPr>
          <p:spPr>
            <a:xfrm>
              <a:off x="766368" y="2982266"/>
              <a:ext cx="103665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제한된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시간과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리소스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속에서도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팀의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기획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의도에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맞는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결과물을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완성한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것은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큰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성과입니다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</a:t>
              </a:r>
              <a:endPara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3684E661-5B7A-14C5-2DD6-00B00CEDECCC}"/>
                </a:ext>
              </a:extLst>
            </p:cNvPr>
            <p:cNvCxnSpPr/>
            <p:nvPr/>
          </p:nvCxnSpPr>
          <p:spPr>
            <a:xfrm>
              <a:off x="670680" y="2982266"/>
              <a:ext cx="0" cy="376643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EE3B6078-77BD-7D22-DDC9-27E551FB9A4C}"/>
              </a:ext>
            </a:extLst>
          </p:cNvPr>
          <p:cNvSpPr txBox="1"/>
          <p:nvPr/>
        </p:nvSpPr>
        <p:spPr>
          <a:xfrm>
            <a:off x="452836" y="4331015"/>
            <a:ext cx="10366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결론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EA99888-3E72-B6CF-897D-CDA135D2391D}"/>
              </a:ext>
            </a:extLst>
          </p:cNvPr>
          <p:cNvGrpSpPr/>
          <p:nvPr/>
        </p:nvGrpSpPr>
        <p:grpSpPr>
          <a:xfrm>
            <a:off x="532534" y="5416440"/>
            <a:ext cx="10462229" cy="650365"/>
            <a:chOff x="670680" y="2982266"/>
            <a:chExt cx="10462229" cy="65036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88496A5-7D79-8751-AB2D-763ACEB463DD}"/>
                </a:ext>
              </a:extLst>
            </p:cNvPr>
            <p:cNvSpPr txBox="1"/>
            <p:nvPr/>
          </p:nvSpPr>
          <p:spPr>
            <a:xfrm>
              <a:off x="766368" y="2982266"/>
              <a:ext cx="1036654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이번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프로젝트의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경험과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아쉬움을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바탕으로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향후에는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더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깊이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있는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데이터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분석과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실질적인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인사이트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도출에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중점을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둔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프로젝트를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수행할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en-US" altLang="ko-KR" sz="1800" dirty="0" err="1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계획입니다</a:t>
              </a:r>
              <a:r>
                <a:rPr lang="en-US" altLang="ko-KR" sz="1800" dirty="0">
                  <a:effectLst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</a:t>
              </a:r>
              <a:endPara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3C86126C-4C55-D10A-D2C4-450A32102CD2}"/>
                </a:ext>
              </a:extLst>
            </p:cNvPr>
            <p:cNvCxnSpPr/>
            <p:nvPr/>
          </p:nvCxnSpPr>
          <p:spPr>
            <a:xfrm>
              <a:off x="670680" y="3026044"/>
              <a:ext cx="0" cy="606587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38016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E04801-919D-77A3-44C4-9D5907302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7C8F47CB-925A-AD3E-57C6-422EF9EF5173}"/>
              </a:ext>
            </a:extLst>
          </p:cNvPr>
          <p:cNvSpPr/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1403B98-5C2A-47F6-4581-5050B08AFA5F}"/>
              </a:ext>
            </a:extLst>
          </p:cNvPr>
          <p:cNvSpPr/>
          <p:nvPr/>
        </p:nvSpPr>
        <p:spPr>
          <a:xfrm flipV="1">
            <a:off x="9" y="163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9EEF7BF-96F2-CF0A-7BFF-801A5AC3D7B3}"/>
              </a:ext>
            </a:extLst>
          </p:cNvPr>
          <p:cNvCxnSpPr/>
          <p:nvPr/>
        </p:nvCxnSpPr>
        <p:spPr>
          <a:xfrm>
            <a:off x="331208" y="304797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036F5E3-41C6-5326-EF29-5F0279328925}"/>
              </a:ext>
            </a:extLst>
          </p:cNvPr>
          <p:cNvSpPr txBox="1"/>
          <p:nvPr/>
        </p:nvSpPr>
        <p:spPr>
          <a:xfrm>
            <a:off x="3500583" y="150909"/>
            <a:ext cx="484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한화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에어로스페이스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X 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홍대 </a:t>
            </a:r>
            <a:r>
              <a:rPr lang="ko-KR" altLang="en-US" sz="1400" dirty="0" err="1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에이콘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아카데미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7CF7B-7DFD-38B3-F259-BEE2BA7A8C26}"/>
              </a:ext>
            </a:extLst>
          </p:cNvPr>
          <p:cNvSpPr txBox="1"/>
          <p:nvPr/>
        </p:nvSpPr>
        <p:spPr>
          <a:xfrm>
            <a:off x="1216191" y="1767594"/>
            <a:ext cx="4844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타겟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정보 분석 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플랫폼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A4BD28-47C2-3A92-849C-97D3ECE604C8}"/>
              </a:ext>
            </a:extLst>
          </p:cNvPr>
          <p:cNvSpPr txBox="1"/>
          <p:nvPr/>
        </p:nvSpPr>
        <p:spPr>
          <a:xfrm>
            <a:off x="1251526" y="373468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i="0" dirty="0">
                <a:solidFill>
                  <a:schemeClr val="accent2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Defense</a:t>
            </a:r>
            <a:r>
              <a:rPr lang="en-US" altLang="ko-KR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Monitoring Zone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983939B-2B87-CD4D-7315-1CD05A636AF9}"/>
              </a:ext>
            </a:extLst>
          </p:cNvPr>
          <p:cNvCxnSpPr/>
          <p:nvPr/>
        </p:nvCxnSpPr>
        <p:spPr>
          <a:xfrm>
            <a:off x="7913460" y="6565752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954E974-1D19-2C12-B6FF-A0AF158A2B54}"/>
              </a:ext>
            </a:extLst>
          </p:cNvPr>
          <p:cNvSpPr txBox="1"/>
          <p:nvPr/>
        </p:nvSpPr>
        <p:spPr>
          <a:xfrm>
            <a:off x="10982036" y="6386812"/>
            <a:ext cx="1080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천무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II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3BDBA84-CD07-2674-B607-2DF93C085EF6}"/>
              </a:ext>
            </a:extLst>
          </p:cNvPr>
          <p:cNvSpPr/>
          <p:nvPr/>
        </p:nvSpPr>
        <p:spPr>
          <a:xfrm>
            <a:off x="7558501" y="5671619"/>
            <a:ext cx="2725336" cy="2523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D38B95D9-6D73-7217-2425-C312B6FF9F8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E97132">
                <a:tint val="45000"/>
                <a:satMod val="400000"/>
              </a:srgb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1274278" y="2401205"/>
            <a:ext cx="2618169" cy="13278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7A2FA334-8D55-2F0F-8485-473830567C0C}"/>
              </a:ext>
            </a:extLst>
          </p:cNvPr>
          <p:cNvGrpSpPr/>
          <p:nvPr/>
        </p:nvGrpSpPr>
        <p:grpSpPr>
          <a:xfrm>
            <a:off x="1274278" y="4396406"/>
            <a:ext cx="4902561" cy="584775"/>
            <a:chOff x="1216191" y="4396406"/>
            <a:chExt cx="4902561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4328E9D-A6D6-F826-D3E4-3E735083638A}"/>
                </a:ext>
              </a:extLst>
            </p:cNvPr>
            <p:cNvSpPr txBox="1"/>
            <p:nvPr/>
          </p:nvSpPr>
          <p:spPr>
            <a:xfrm>
              <a:off x="1274278" y="4396406"/>
              <a:ext cx="484447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WEB</a:t>
              </a:r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 시연</a:t>
              </a: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1528B813-6C54-5FC3-F2A6-44FE70C1CAC2}"/>
                </a:ext>
              </a:extLst>
            </p:cNvPr>
            <p:cNvCxnSpPr>
              <a:cxnSpLocks/>
            </p:cNvCxnSpPr>
            <p:nvPr/>
          </p:nvCxnSpPr>
          <p:spPr>
            <a:xfrm>
              <a:off x="1216191" y="4422401"/>
              <a:ext cx="0" cy="532785"/>
            </a:xfrm>
            <a:prstGeom prst="line">
              <a:avLst/>
            </a:prstGeom>
            <a:ln w="952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7B549CBA-D44C-C1FC-6942-4F48BAC010EA}"/>
              </a:ext>
            </a:extLst>
          </p:cNvPr>
          <p:cNvGrpSpPr/>
          <p:nvPr/>
        </p:nvGrpSpPr>
        <p:grpSpPr>
          <a:xfrm>
            <a:off x="5559227" y="163411"/>
            <a:ext cx="6503464" cy="5667768"/>
            <a:chOff x="5460561" y="595116"/>
            <a:chExt cx="6503464" cy="5667768"/>
          </a:xfrm>
        </p:grpSpPr>
        <p:pic>
          <p:nvPicPr>
            <p:cNvPr id="50" name="그림 49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4D618B3F-DFAC-3C07-54D9-51F2257B8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58" name="그림 57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DDA95DAE-AA4E-1A58-D971-F824FC0E7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59" name="그림 5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88AB3F0F-9323-0866-361C-DE582622A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2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pic>
        <p:nvPicPr>
          <p:cNvPr id="62" name="그림 61" descr="스크린샷, 도표, 디자인, 예술이(가) 표시된 사진&#10;&#10;자동 생성된 설명">
            <a:extLst>
              <a:ext uri="{FF2B5EF4-FFF2-40B4-BE49-F238E27FC236}">
                <a16:creationId xmlns:a16="http://schemas.microsoft.com/office/drawing/2014/main" id="{640D0DDD-3145-7AA7-79A8-13384FEEFA7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40" t="55432" r="38131" b="29864"/>
          <a:stretch/>
        </p:blipFill>
        <p:spPr>
          <a:xfrm flipH="1">
            <a:off x="6323045" y="1636022"/>
            <a:ext cx="1331427" cy="46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5299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197D8-553F-86D1-7DD1-9D7504348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5080E726-0102-9139-8B79-43E0CC624AD5}"/>
              </a:ext>
            </a:extLst>
          </p:cNvPr>
          <p:cNvSpPr/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E704094-921F-F010-5501-3D59ECB8868D}"/>
              </a:ext>
            </a:extLst>
          </p:cNvPr>
          <p:cNvSpPr/>
          <p:nvPr/>
        </p:nvSpPr>
        <p:spPr>
          <a:xfrm flipV="1">
            <a:off x="9" y="163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5411370-C5AE-398E-2331-15E95D4024F6}"/>
              </a:ext>
            </a:extLst>
          </p:cNvPr>
          <p:cNvCxnSpPr/>
          <p:nvPr/>
        </p:nvCxnSpPr>
        <p:spPr>
          <a:xfrm>
            <a:off x="331208" y="304797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E9B214A-468F-D8EE-9FDB-4300FB95F02E}"/>
              </a:ext>
            </a:extLst>
          </p:cNvPr>
          <p:cNvSpPr txBox="1"/>
          <p:nvPr/>
        </p:nvSpPr>
        <p:spPr>
          <a:xfrm>
            <a:off x="3500583" y="150909"/>
            <a:ext cx="484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한화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에어로스페이스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X 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홍대 </a:t>
            </a:r>
            <a:r>
              <a:rPr lang="ko-KR" altLang="en-US" sz="1400" dirty="0" err="1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에이콘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아카데미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5EA42D-5253-BD55-894F-5869A15928B0}"/>
              </a:ext>
            </a:extLst>
          </p:cNvPr>
          <p:cNvSpPr txBox="1"/>
          <p:nvPr/>
        </p:nvSpPr>
        <p:spPr>
          <a:xfrm>
            <a:off x="1216191" y="1767594"/>
            <a:ext cx="4844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타겟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정보 분석 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플랫폼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EBD416-C697-D30D-6E68-8C120FF54B1F}"/>
              </a:ext>
            </a:extLst>
          </p:cNvPr>
          <p:cNvSpPr txBox="1"/>
          <p:nvPr/>
        </p:nvSpPr>
        <p:spPr>
          <a:xfrm>
            <a:off x="1251526" y="373468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i="0" dirty="0">
                <a:solidFill>
                  <a:schemeClr val="accent2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Defense</a:t>
            </a:r>
            <a:r>
              <a:rPr lang="en-US" altLang="ko-KR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Monitoring Zone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94D2365D-F16E-159E-FA9E-101761765305}"/>
              </a:ext>
            </a:extLst>
          </p:cNvPr>
          <p:cNvCxnSpPr/>
          <p:nvPr/>
        </p:nvCxnSpPr>
        <p:spPr>
          <a:xfrm>
            <a:off x="7913460" y="6565752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021F992-A3E9-46F7-8A7D-CFB410EC83F4}"/>
              </a:ext>
            </a:extLst>
          </p:cNvPr>
          <p:cNvSpPr txBox="1"/>
          <p:nvPr/>
        </p:nvSpPr>
        <p:spPr>
          <a:xfrm>
            <a:off x="10982036" y="6386812"/>
            <a:ext cx="1080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천무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II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35CB4EF7-8FAD-EBA1-0674-6FB6B3EE7271}"/>
              </a:ext>
            </a:extLst>
          </p:cNvPr>
          <p:cNvSpPr/>
          <p:nvPr/>
        </p:nvSpPr>
        <p:spPr>
          <a:xfrm>
            <a:off x="7558501" y="5671619"/>
            <a:ext cx="2725336" cy="2523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BA1D1C7D-272C-37C5-11D8-4F1E3E96397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E97132">
                <a:tint val="45000"/>
                <a:satMod val="400000"/>
              </a:srgb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1274278" y="2401205"/>
            <a:ext cx="2618169" cy="13278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2502CB-7428-F938-EB17-8581911818F7}"/>
              </a:ext>
            </a:extLst>
          </p:cNvPr>
          <p:cNvGrpSpPr/>
          <p:nvPr/>
        </p:nvGrpSpPr>
        <p:grpSpPr>
          <a:xfrm>
            <a:off x="1274278" y="4384132"/>
            <a:ext cx="4902561" cy="646331"/>
            <a:chOff x="1216191" y="4396406"/>
            <a:chExt cx="4902561" cy="64633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F8429AD-5D3E-DB9C-4742-49871816DDAC}"/>
                </a:ext>
              </a:extLst>
            </p:cNvPr>
            <p:cNvSpPr txBox="1"/>
            <p:nvPr/>
          </p:nvSpPr>
          <p:spPr>
            <a:xfrm>
              <a:off x="1274278" y="4396406"/>
              <a:ext cx="48444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Q</a:t>
              </a:r>
              <a:r>
                <a:rPr lang="ko-KR" altLang="en-US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 </a:t>
              </a:r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&amp; A</a:t>
              </a:r>
              <a:endPara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89CB630-6480-C9F2-6A1F-E54E64A27CE1}"/>
                </a:ext>
              </a:extLst>
            </p:cNvPr>
            <p:cNvCxnSpPr>
              <a:cxnSpLocks/>
            </p:cNvCxnSpPr>
            <p:nvPr/>
          </p:nvCxnSpPr>
          <p:spPr>
            <a:xfrm>
              <a:off x="1216191" y="4422401"/>
              <a:ext cx="0" cy="532785"/>
            </a:xfrm>
            <a:prstGeom prst="line">
              <a:avLst/>
            </a:prstGeom>
            <a:ln w="952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5224D91A-6578-A5F3-AD83-2AF8350B74B3}"/>
              </a:ext>
            </a:extLst>
          </p:cNvPr>
          <p:cNvGrpSpPr/>
          <p:nvPr/>
        </p:nvGrpSpPr>
        <p:grpSpPr>
          <a:xfrm>
            <a:off x="5559227" y="163411"/>
            <a:ext cx="6503464" cy="5667768"/>
            <a:chOff x="5460561" y="595116"/>
            <a:chExt cx="6503464" cy="5667768"/>
          </a:xfrm>
        </p:grpSpPr>
        <p:pic>
          <p:nvPicPr>
            <p:cNvPr id="50" name="그림 49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FA3AD886-C844-EE63-7573-5F2EB02645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58" name="그림 57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5951F565-82B7-8D0D-B70C-0BBCC58A3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59" name="그림 5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C902BFC5-ECF5-64B5-2484-21D45B119A0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2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pic>
        <p:nvPicPr>
          <p:cNvPr id="62" name="그림 61" descr="스크린샷, 도표, 디자인, 예술이(가) 표시된 사진&#10;&#10;자동 생성된 설명">
            <a:extLst>
              <a:ext uri="{FF2B5EF4-FFF2-40B4-BE49-F238E27FC236}">
                <a16:creationId xmlns:a16="http://schemas.microsoft.com/office/drawing/2014/main" id="{4202203B-B93B-051C-FF56-84A63564B78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40" t="55432" r="38131" b="29864"/>
          <a:stretch/>
        </p:blipFill>
        <p:spPr>
          <a:xfrm flipH="1">
            <a:off x="6323045" y="1636022"/>
            <a:ext cx="1331427" cy="46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049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B32D7-E724-C3B7-DA51-520A6C789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그룹 153">
            <a:extLst>
              <a:ext uri="{FF2B5EF4-FFF2-40B4-BE49-F238E27FC236}">
                <a16:creationId xmlns:a16="http://schemas.microsoft.com/office/drawing/2014/main" id="{0235D314-9C0D-350F-6F50-497B11003A7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155" name="그림 154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EE965A1A-D72A-56B2-32EF-A9EF7716C40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156" name="그림 155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6DC61115-9DD8-C7C5-B35C-57E34D058FB0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157" name="그림 156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42AEA8DA-6556-FB3A-C07D-A34E405EB900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B4698D9A-2832-79F5-F2D9-6F17056433E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6CE044C3-F77A-36B7-814A-955D3ECDBC0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43CBAB7-4DD8-AB2F-2561-1DB36C67626F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68052D91-5323-BBF9-1443-3200FABDD63E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7D63B3AB-8B95-BF96-B776-AFD2241419B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A7582484-DBB4-9179-1F8B-57EEFFD758A2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05F2E69C-2B24-1CB2-0FA4-C263A410E321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DFC790F7-BFDA-D1D4-89DA-46E8C0017B9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9674C46-7706-371F-59F9-C661CAA37B21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67D6F12-2DF4-9AD8-4E79-29A008223B27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74EF4D8E-A497-F814-2E22-7CB221A005F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E3474D0-EF39-A60B-75ED-1BC43B993010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6554356-59CE-7BBC-42E1-BB62AB279F2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D2AA69C-2054-CE27-0A70-36FCA98B715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E8978243-0DE7-7171-B3F5-09C9CD4E4EA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60F2BC0-CCA7-C397-B1A5-1043FF3D5E91}"/>
              </a:ext>
            </a:extLst>
          </p:cNvPr>
          <p:cNvSpPr txBox="1"/>
          <p:nvPr/>
        </p:nvSpPr>
        <p:spPr>
          <a:xfrm>
            <a:off x="452836" y="2117308"/>
            <a:ext cx="81544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고객</a:t>
            </a:r>
            <a:r>
              <a:rPr lang="en-US" altLang="ko-KR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기업</a:t>
            </a:r>
            <a:r>
              <a:rPr lang="en-US" altLang="ko-KR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r>
              <a:rPr lang="en-US" altLang="ko-KR" sz="20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입장에서 국가별 방위산업 지표를 한눈에 보기 어려운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문제상황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인식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F90CACA-E89E-ABA5-B76B-FECBA05C9691}"/>
              </a:ext>
            </a:extLst>
          </p:cNvPr>
          <p:cNvSpPr txBox="1"/>
          <p:nvPr/>
        </p:nvSpPr>
        <p:spPr>
          <a:xfrm>
            <a:off x="2006310" y="499746"/>
            <a:ext cx="14699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ko-KR" altLang="en-US" sz="16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개요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70A39C9-4E9A-9991-B79F-2E6B6B83BA8B}"/>
              </a:ext>
            </a:extLst>
          </p:cNvPr>
          <p:cNvGrpSpPr/>
          <p:nvPr/>
        </p:nvGrpSpPr>
        <p:grpSpPr>
          <a:xfrm rot="13500000">
            <a:off x="3164251" y="544527"/>
            <a:ext cx="142555" cy="150161"/>
            <a:chOff x="1904223" y="2372406"/>
            <a:chExt cx="359664" cy="35966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EEEE908-501B-9A2C-081D-F8EA6A6D6601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2710DA41-EB2B-4AEF-4C76-9D54BBC8BD0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0B6F42E0-75FF-D123-3EE7-EE41C332D508}"/>
              </a:ext>
            </a:extLst>
          </p:cNvPr>
          <p:cNvSpPr txBox="1"/>
          <p:nvPr/>
        </p:nvSpPr>
        <p:spPr>
          <a:xfrm>
            <a:off x="4224710" y="483656"/>
            <a:ext cx="13817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배경</a:t>
            </a: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788D690D-27E0-9202-F681-B39263F922D3}"/>
              </a:ext>
            </a:extLst>
          </p:cNvPr>
          <p:cNvGrpSpPr/>
          <p:nvPr/>
        </p:nvGrpSpPr>
        <p:grpSpPr>
          <a:xfrm rot="16200000">
            <a:off x="5341843" y="548329"/>
            <a:ext cx="174070" cy="142555"/>
            <a:chOff x="3972634" y="720754"/>
            <a:chExt cx="174070" cy="142555"/>
          </a:xfrm>
        </p:grpSpPr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B8333B95-C4EB-56C9-466E-BFE56F662440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5BB070B2-3211-2DA4-2944-CB60E2963FDA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B6E24A1E-910B-7AB8-1826-3FA2EBA3068A}"/>
              </a:ext>
            </a:extLst>
          </p:cNvPr>
          <p:cNvGrpSpPr/>
          <p:nvPr/>
        </p:nvGrpSpPr>
        <p:grpSpPr>
          <a:xfrm rot="8100000">
            <a:off x="8115253" y="593078"/>
            <a:ext cx="142555" cy="150161"/>
            <a:chOff x="1904223" y="2372406"/>
            <a:chExt cx="359664" cy="359664"/>
          </a:xfrm>
        </p:grpSpPr>
        <p:cxnSp>
          <p:nvCxnSpPr>
            <p:cNvPr id="141" name="직선 연결선 140">
              <a:extLst>
                <a:ext uri="{FF2B5EF4-FFF2-40B4-BE49-F238E27FC236}">
                  <a16:creationId xmlns:a16="http://schemas.microsoft.com/office/drawing/2014/main" id="{BFB73822-5D9B-A08D-5306-6463F1E06FE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CD8D673C-9E07-F4C6-2704-733E92A7C2B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40" name="TextBox 139">
            <a:extLst>
              <a:ext uri="{FF2B5EF4-FFF2-40B4-BE49-F238E27FC236}">
                <a16:creationId xmlns:a16="http://schemas.microsoft.com/office/drawing/2014/main" id="{015A84F6-3D42-1910-A560-45D90EFB4528}"/>
              </a:ext>
            </a:extLst>
          </p:cNvPr>
          <p:cNvSpPr txBox="1"/>
          <p:nvPr/>
        </p:nvSpPr>
        <p:spPr>
          <a:xfrm>
            <a:off x="6354381" y="483656"/>
            <a:ext cx="20715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흐름도</a:t>
            </a:r>
          </a:p>
        </p:txBody>
      </p: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6893B865-9512-0C1C-A524-4C62B40369CA}"/>
              </a:ext>
            </a:extLst>
          </p:cNvPr>
          <p:cNvGrpSpPr/>
          <p:nvPr/>
        </p:nvGrpSpPr>
        <p:grpSpPr>
          <a:xfrm>
            <a:off x="9183134" y="483656"/>
            <a:ext cx="2204363" cy="338554"/>
            <a:chOff x="9352182" y="471550"/>
            <a:chExt cx="2204363" cy="338554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661D496-BBBA-62B2-BAAA-84872FD96333}"/>
                </a:ext>
              </a:extLst>
            </p:cNvPr>
            <p:cNvSpPr txBox="1"/>
            <p:nvPr/>
          </p:nvSpPr>
          <p:spPr>
            <a:xfrm>
              <a:off x="9352182" y="471550"/>
              <a:ext cx="206180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기대효과</a:t>
              </a:r>
            </a:p>
          </p:txBody>
        </p:sp>
        <p:grpSp>
          <p:nvGrpSpPr>
            <p:cNvPr id="145" name="그룹 144">
              <a:extLst>
                <a:ext uri="{FF2B5EF4-FFF2-40B4-BE49-F238E27FC236}">
                  <a16:creationId xmlns:a16="http://schemas.microsoft.com/office/drawing/2014/main" id="{E9CD7A31-058C-7486-19AA-E9D1F59AF8ED}"/>
                </a:ext>
              </a:extLst>
            </p:cNvPr>
            <p:cNvGrpSpPr/>
            <p:nvPr/>
          </p:nvGrpSpPr>
          <p:grpSpPr>
            <a:xfrm rot="16200000">
              <a:off x="11398233" y="540555"/>
              <a:ext cx="174070" cy="142555"/>
              <a:chOff x="3972634" y="720754"/>
              <a:chExt cx="174070" cy="142555"/>
            </a:xfrm>
          </p:grpSpPr>
          <p:cxnSp>
            <p:nvCxnSpPr>
              <p:cNvPr id="146" name="직선 연결선 145">
                <a:extLst>
                  <a:ext uri="{FF2B5EF4-FFF2-40B4-BE49-F238E27FC236}">
                    <a16:creationId xmlns:a16="http://schemas.microsoft.com/office/drawing/2014/main" id="{6B092680-6CA5-BC80-5EE7-7F1F763B929F}"/>
                  </a:ext>
                </a:extLst>
              </p:cNvPr>
              <p:cNvCxnSpPr/>
              <p:nvPr/>
            </p:nvCxnSpPr>
            <p:spPr>
              <a:xfrm rot="13500000">
                <a:off x="4071624" y="715063"/>
                <a:ext cx="0" cy="150161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7" name="직선 연결선 146">
                <a:extLst>
                  <a:ext uri="{FF2B5EF4-FFF2-40B4-BE49-F238E27FC236}">
                    <a16:creationId xmlns:a16="http://schemas.microsoft.com/office/drawing/2014/main" id="{16EBED84-778C-7858-717D-4B9F6CD764CD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3972634" y="720754"/>
                <a:ext cx="0" cy="142555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F1336676-705A-1ACD-989D-787A0578BBFE}"/>
              </a:ext>
            </a:extLst>
          </p:cNvPr>
          <p:cNvGrpSpPr/>
          <p:nvPr/>
        </p:nvGrpSpPr>
        <p:grpSpPr>
          <a:xfrm>
            <a:off x="1182033" y="3334456"/>
            <a:ext cx="1880218" cy="2055260"/>
            <a:chOff x="589424" y="2678103"/>
            <a:chExt cx="1880218" cy="2055260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F34099A0-E0C7-024B-F48E-C173FC449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9424" y="2853145"/>
              <a:ext cx="1880218" cy="1880218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99D8A929-F7CF-4725-6647-784943365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70528" y="2678103"/>
              <a:ext cx="659005" cy="659005"/>
            </a:xfrm>
            <a:prstGeom prst="rect">
              <a:avLst/>
            </a:prstGeom>
          </p:spPr>
        </p:pic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87D1756-6DB2-B3F9-292A-E25D82517090}"/>
              </a:ext>
            </a:extLst>
          </p:cNvPr>
          <p:cNvGrpSpPr/>
          <p:nvPr/>
        </p:nvGrpSpPr>
        <p:grpSpPr>
          <a:xfrm>
            <a:off x="3326081" y="2956406"/>
            <a:ext cx="3968714" cy="3608276"/>
            <a:chOff x="3121178" y="2544327"/>
            <a:chExt cx="3968714" cy="360827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F56AA9DB-EE67-9C34-91C4-2F38D2B3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121178" y="4272385"/>
              <a:ext cx="1880218" cy="1880218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805F26A-4B53-F2AF-4215-BD83D6645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4814828" y="2544327"/>
              <a:ext cx="2275064" cy="2275064"/>
            </a:xfrm>
            <a:prstGeom prst="rect">
              <a:avLst/>
            </a:prstGeom>
          </p:spPr>
        </p:pic>
        <p:pic>
          <p:nvPicPr>
            <p:cNvPr id="32" name="그림 31" descr="클립아트, 만화 영화이(가) 표시된 사진&#10;&#10;자동 생성된 설명">
              <a:extLst>
                <a:ext uri="{FF2B5EF4-FFF2-40B4-BE49-F238E27FC236}">
                  <a16:creationId xmlns:a16="http://schemas.microsoft.com/office/drawing/2014/main" id="{2011CB69-9522-87AF-BFC3-E5241D83A0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0792" y="3264166"/>
              <a:ext cx="1283136" cy="835385"/>
            </a:xfrm>
            <a:prstGeom prst="rect">
              <a:avLst/>
            </a:prstGeom>
          </p:spPr>
        </p:pic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D66D8BA-A6F4-8ED6-32FF-FD480F3B829D}"/>
              </a:ext>
            </a:extLst>
          </p:cNvPr>
          <p:cNvGrpSpPr/>
          <p:nvPr/>
        </p:nvGrpSpPr>
        <p:grpSpPr>
          <a:xfrm>
            <a:off x="8163072" y="2910273"/>
            <a:ext cx="3220246" cy="3010514"/>
            <a:chOff x="7423300" y="2739283"/>
            <a:chExt cx="2927496" cy="2736831"/>
          </a:xfrm>
        </p:grpSpPr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B8887313-244D-07A4-05D2-68743C177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423300" y="3595896"/>
              <a:ext cx="1880218" cy="1880218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C5920B2A-8FE2-EAEC-8940-DC62DC945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894279" y="3200668"/>
              <a:ext cx="1880218" cy="1880218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29936A31-1A43-1D2A-64A9-3FD267C250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470578" y="2739283"/>
              <a:ext cx="1880218" cy="1880218"/>
            </a:xfrm>
            <a:prstGeom prst="rect">
              <a:avLst/>
            </a:prstGeom>
          </p:spPr>
        </p:pic>
      </p:grpSp>
      <p:sp>
        <p:nvSpPr>
          <p:cNvPr id="50" name="타원 49">
            <a:extLst>
              <a:ext uri="{FF2B5EF4-FFF2-40B4-BE49-F238E27FC236}">
                <a16:creationId xmlns:a16="http://schemas.microsoft.com/office/drawing/2014/main" id="{FD6D7F0E-E200-7368-50EF-7B60446046FC}"/>
              </a:ext>
            </a:extLst>
          </p:cNvPr>
          <p:cNvSpPr/>
          <p:nvPr/>
        </p:nvSpPr>
        <p:spPr>
          <a:xfrm>
            <a:off x="1384249" y="5652466"/>
            <a:ext cx="1398528" cy="2523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0F22EF-3C3B-6F26-CF9A-8D86EDA20B65}"/>
              </a:ext>
            </a:extLst>
          </p:cNvPr>
          <p:cNvSpPr txBox="1"/>
          <p:nvPr/>
        </p:nvSpPr>
        <p:spPr>
          <a:xfrm>
            <a:off x="313937" y="1460000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프로젝트 선정이유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C1D4D6A-22B1-DAB4-5388-66FB5E44AECE}"/>
              </a:ext>
            </a:extLst>
          </p:cNvPr>
          <p:cNvSpPr txBox="1"/>
          <p:nvPr/>
        </p:nvSpPr>
        <p:spPr>
          <a:xfrm>
            <a:off x="452835" y="2611608"/>
            <a:ext cx="87302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또한 기업 입장에서는 </a:t>
            </a:r>
            <a:r>
              <a:rPr lang="ko-KR" altLang="en-US" sz="20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자회사와 국가간 </a:t>
            </a:r>
            <a:r>
              <a:rPr lang="ko-KR" altLang="en-US" sz="20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유관성</a:t>
            </a:r>
            <a:r>
              <a:rPr lang="ko-KR" altLang="en-US" sz="20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을 한번에 파악하기 어려운 문제상황</a:t>
            </a:r>
          </a:p>
        </p:txBody>
      </p:sp>
    </p:spTree>
    <p:extLst>
      <p:ext uri="{BB962C8B-B14F-4D97-AF65-F5344CB8AC3E}">
        <p14:creationId xmlns:p14="http://schemas.microsoft.com/office/powerpoint/2010/main" val="24832484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36EEC4-BB55-8513-5CD9-F77173780E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FF76F8CC-774C-3F1B-DCDD-28A749D72A68}"/>
              </a:ext>
            </a:extLst>
          </p:cNvPr>
          <p:cNvSpPr/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7A34C7E-E17C-32B6-7DE9-A34E45A7A087}"/>
              </a:ext>
            </a:extLst>
          </p:cNvPr>
          <p:cNvSpPr/>
          <p:nvPr/>
        </p:nvSpPr>
        <p:spPr>
          <a:xfrm flipV="1">
            <a:off x="9" y="163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70D8D94-F9C5-60A8-716C-A072ED843D6A}"/>
              </a:ext>
            </a:extLst>
          </p:cNvPr>
          <p:cNvCxnSpPr/>
          <p:nvPr/>
        </p:nvCxnSpPr>
        <p:spPr>
          <a:xfrm>
            <a:off x="331208" y="304797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908BD21-301F-7AF3-B3A1-8B77BDF26BC8}"/>
              </a:ext>
            </a:extLst>
          </p:cNvPr>
          <p:cNvSpPr txBox="1"/>
          <p:nvPr/>
        </p:nvSpPr>
        <p:spPr>
          <a:xfrm>
            <a:off x="3500583" y="150909"/>
            <a:ext cx="484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한화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에어로스페이스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X  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홍대 </a:t>
            </a:r>
            <a:r>
              <a:rPr lang="ko-KR" altLang="en-US" sz="1400" dirty="0" err="1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에이콘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아카데미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34A1E9-6A75-E35A-3059-A7D4ADE509AA}"/>
              </a:ext>
            </a:extLst>
          </p:cNvPr>
          <p:cNvSpPr txBox="1"/>
          <p:nvPr/>
        </p:nvSpPr>
        <p:spPr>
          <a:xfrm>
            <a:off x="1216191" y="1767594"/>
            <a:ext cx="4844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타겟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정보 분석 </a:t>
            </a:r>
            <a:r>
              <a:rPr lang="ko-KR" altLang="en-US" sz="20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플랫폼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6F8B85-D1A8-4EE0-85F1-5BD5EC00AAED}"/>
              </a:ext>
            </a:extLst>
          </p:cNvPr>
          <p:cNvSpPr txBox="1"/>
          <p:nvPr/>
        </p:nvSpPr>
        <p:spPr>
          <a:xfrm>
            <a:off x="1251526" y="373468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i="0" dirty="0">
                <a:solidFill>
                  <a:schemeClr val="accent2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Defense</a:t>
            </a:r>
            <a:r>
              <a:rPr lang="en-US" altLang="ko-KR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Monitoring Zone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ED997B12-29EF-CD04-B483-0C1F9CAAD250}"/>
              </a:ext>
            </a:extLst>
          </p:cNvPr>
          <p:cNvCxnSpPr/>
          <p:nvPr/>
        </p:nvCxnSpPr>
        <p:spPr>
          <a:xfrm>
            <a:off x="7913460" y="6565752"/>
            <a:ext cx="3081102" cy="0"/>
          </a:xfrm>
          <a:prstGeom prst="line">
            <a:avLst/>
          </a:prstGeom>
          <a:ln w="95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46E31EB-7B2F-06A1-C7B1-201AFFB3DB4B}"/>
              </a:ext>
            </a:extLst>
          </p:cNvPr>
          <p:cNvSpPr txBox="1"/>
          <p:nvPr/>
        </p:nvSpPr>
        <p:spPr>
          <a:xfrm>
            <a:off x="10982036" y="6386812"/>
            <a:ext cx="1080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천무</a:t>
            </a:r>
            <a:r>
              <a:rPr lang="ko-KR" altLang="en-US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4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II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855265F8-B5E7-EE32-AFF9-7891E36921E7}"/>
              </a:ext>
            </a:extLst>
          </p:cNvPr>
          <p:cNvGrpSpPr/>
          <p:nvPr/>
        </p:nvGrpSpPr>
        <p:grpSpPr>
          <a:xfrm>
            <a:off x="5559227" y="163411"/>
            <a:ext cx="6503464" cy="5667768"/>
            <a:chOff x="5460561" y="595116"/>
            <a:chExt cx="6503464" cy="5667768"/>
          </a:xfrm>
        </p:grpSpPr>
        <p:pic>
          <p:nvPicPr>
            <p:cNvPr id="50" name="그림 49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5310DBD5-ACA8-AAE7-62DB-A07FB49B1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58" name="그림 57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B2DCBBDA-B96B-8874-C1A8-7E6482ED3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59" name="그림 5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30D634B1-D846-E76A-B7EB-4800E9727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60" name="타원 59">
            <a:extLst>
              <a:ext uri="{FF2B5EF4-FFF2-40B4-BE49-F238E27FC236}">
                <a16:creationId xmlns:a16="http://schemas.microsoft.com/office/drawing/2014/main" id="{18C8FBC1-1BDA-0FCD-A2D2-53F387F7A834}"/>
              </a:ext>
            </a:extLst>
          </p:cNvPr>
          <p:cNvSpPr/>
          <p:nvPr/>
        </p:nvSpPr>
        <p:spPr>
          <a:xfrm>
            <a:off x="7558501" y="5671619"/>
            <a:ext cx="2725336" cy="2523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2" name="그림 61" descr="스크린샷, 도표, 디자인, 예술이(가) 표시된 사진&#10;&#10;자동 생성된 설명">
            <a:extLst>
              <a:ext uri="{FF2B5EF4-FFF2-40B4-BE49-F238E27FC236}">
                <a16:creationId xmlns:a16="http://schemas.microsoft.com/office/drawing/2014/main" id="{2BC0D3D4-E960-0E68-37C4-4F743FABFC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40" t="55432" r="38131" b="29864"/>
          <a:stretch/>
        </p:blipFill>
        <p:spPr>
          <a:xfrm flipH="1">
            <a:off x="6323045" y="1636022"/>
            <a:ext cx="1331427" cy="465085"/>
          </a:xfrm>
          <a:prstGeom prst="rect">
            <a:avLst/>
          </a:prstGeom>
        </p:spPr>
      </p:pic>
      <p:pic>
        <p:nvPicPr>
          <p:cNvPr id="9" name="그림 8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49C03918-F492-EA8A-713D-AAA3A39EC35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1274278" y="2401205"/>
            <a:ext cx="2618169" cy="132789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6C1BB0D-30ED-6343-C324-E220F6A6F155}"/>
              </a:ext>
            </a:extLst>
          </p:cNvPr>
          <p:cNvGrpSpPr/>
          <p:nvPr/>
        </p:nvGrpSpPr>
        <p:grpSpPr>
          <a:xfrm>
            <a:off x="1274278" y="4396406"/>
            <a:ext cx="4902561" cy="584775"/>
            <a:chOff x="1216191" y="4396406"/>
            <a:chExt cx="4902561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9417B97-724A-4647-F8D7-E6761CE189CC}"/>
                </a:ext>
              </a:extLst>
            </p:cNvPr>
            <p:cNvSpPr txBox="1"/>
            <p:nvPr/>
          </p:nvSpPr>
          <p:spPr>
            <a:xfrm>
              <a:off x="1274278" y="4396406"/>
              <a:ext cx="484447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감사합니다 </a:t>
              </a:r>
              <a:r>
                <a:rPr lang="en-US" altLang="ko-KR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Wingdings" panose="05000000000000000000" pitchFamily="2" charset="2"/>
                </a:rPr>
                <a:t></a:t>
              </a:r>
              <a:endPara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FA19BB41-2E7C-4700-4440-9614EFFE351D}"/>
                </a:ext>
              </a:extLst>
            </p:cNvPr>
            <p:cNvCxnSpPr>
              <a:cxnSpLocks/>
            </p:cNvCxnSpPr>
            <p:nvPr/>
          </p:nvCxnSpPr>
          <p:spPr>
            <a:xfrm>
              <a:off x="1216191" y="4422401"/>
              <a:ext cx="0" cy="532785"/>
            </a:xfrm>
            <a:prstGeom prst="line">
              <a:avLst/>
            </a:prstGeom>
            <a:ln w="952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" name="타원 2">
            <a:extLst>
              <a:ext uri="{FF2B5EF4-FFF2-40B4-BE49-F238E27FC236}">
                <a16:creationId xmlns:a16="http://schemas.microsoft.com/office/drawing/2014/main" id="{B9144ADD-5101-6859-AE1C-0DFCA5AA99EF}"/>
              </a:ext>
            </a:extLst>
          </p:cNvPr>
          <p:cNvSpPr/>
          <p:nvPr/>
        </p:nvSpPr>
        <p:spPr>
          <a:xfrm>
            <a:off x="7026164" y="1275619"/>
            <a:ext cx="3569590" cy="3569590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4350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AE4DFC-49D6-097F-39F7-BC753312D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그룹 153">
            <a:extLst>
              <a:ext uri="{FF2B5EF4-FFF2-40B4-BE49-F238E27FC236}">
                <a16:creationId xmlns:a16="http://schemas.microsoft.com/office/drawing/2014/main" id="{85788972-C086-A3ED-2448-0C2198225E92}"/>
              </a:ext>
            </a:extLst>
          </p:cNvPr>
          <p:cNvGrpSpPr/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155" name="그림 154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F06A442B-1B5E-54E4-3061-B4079D3A5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156" name="그림 155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E69E6BB6-6AE9-5A2A-69B6-238024534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157" name="그림 156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0D7812E4-FF43-6F2B-CE3F-DFC4800E3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2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50273392-9F1B-BA84-F5DF-E10F6B80CDF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58BFA180-5674-9F5A-EA03-25B27325F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25EADCC-AAB1-26E8-96E3-B86D48820789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EEDCF5DB-187D-42BB-1A27-1EF75DFAF6E0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CE9034D6-9682-FD6B-4AE7-3E0C761063D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AC64C773-DF5D-C63F-E6ED-F54C7842E45E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74E6E0B-5F94-1D4B-DD83-C749DC520186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250F60DA-1F94-389B-3F77-8146772A15F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C8F9764-A714-D1CA-3D00-FBE541C7C854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77A07A56-B5A7-2D5F-52EA-03C78F9B822F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FBBC5BFF-B862-0CCC-0411-536AD44E968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3310156-1F80-F636-EEBB-86D7544864F5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5BF7BE5A-24A7-A5F6-8BF9-42F1E7A04EC5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6DE5310-506A-9678-65B9-3B3C6167A41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DAF0E43-274F-52D0-D792-5061C42B578D}"/>
              </a:ext>
            </a:extLst>
          </p:cNvPr>
          <p:cNvSpPr txBox="1"/>
          <p:nvPr/>
        </p:nvSpPr>
        <p:spPr>
          <a:xfrm>
            <a:off x="452836" y="1836148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프로젝트 개요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F600A2F3-69E8-D436-C59B-6271BBD2CF0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BF71CFE-F9E1-8F68-1415-A2569C33FC8C}"/>
              </a:ext>
            </a:extLst>
          </p:cNvPr>
          <p:cNvSpPr txBox="1"/>
          <p:nvPr/>
        </p:nvSpPr>
        <p:spPr>
          <a:xfrm>
            <a:off x="878304" y="2568797"/>
            <a:ext cx="81544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글로벌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수출 전략 수립을 위한 국가별 맞춤형 정보 제공 플랫폼 </a:t>
            </a: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BD5EB70-0453-E139-577C-1C3E8C34DB23}"/>
              </a:ext>
            </a:extLst>
          </p:cNvPr>
          <p:cNvGrpSpPr/>
          <p:nvPr/>
        </p:nvGrpSpPr>
        <p:grpSpPr>
          <a:xfrm>
            <a:off x="2006310" y="499746"/>
            <a:ext cx="1545053" cy="338554"/>
            <a:chOff x="2391627" y="521556"/>
            <a:chExt cx="1545053" cy="33855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0FA30A5-1849-0C41-E9B9-D62485FD0381}"/>
                </a:ext>
              </a:extLst>
            </p:cNvPr>
            <p:cNvSpPr txBox="1"/>
            <p:nvPr/>
          </p:nvSpPr>
          <p:spPr>
            <a:xfrm>
              <a:off x="2391627" y="521556"/>
              <a:ext cx="146997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 </a:t>
              </a:r>
              <a:r>
                <a:rPr lang="ko-KR" altLang="en-US" sz="1600" dirty="0"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개요</a:t>
              </a: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8AB261F-687F-733A-58C2-8F29DABBD3B3}"/>
                </a:ext>
              </a:extLst>
            </p:cNvPr>
            <p:cNvGrpSpPr/>
            <p:nvPr/>
          </p:nvGrpSpPr>
          <p:grpSpPr>
            <a:xfrm rot="13500000">
              <a:off x="3790322" y="567202"/>
              <a:ext cx="142555" cy="150161"/>
              <a:chOff x="1904223" y="2372406"/>
              <a:chExt cx="359664" cy="359664"/>
            </a:xfrm>
          </p:grpSpPr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750018AC-4F97-1CD5-2B37-98C9E0100FCA}"/>
                  </a:ext>
                </a:extLst>
              </p:cNvPr>
              <p:cNvCxnSpPr/>
              <p:nvPr/>
            </p:nvCxnSpPr>
            <p:spPr>
              <a:xfrm>
                <a:off x="1910822" y="2372406"/>
                <a:ext cx="0" cy="359664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B55D02EA-F132-E00D-0A05-B235F8FEDDDB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084055" y="2201554"/>
                <a:ext cx="0" cy="359664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75646DCC-C929-4A17-4712-E5CBCC0B6FE2}"/>
              </a:ext>
            </a:extLst>
          </p:cNvPr>
          <p:cNvSpPr txBox="1"/>
          <p:nvPr/>
        </p:nvSpPr>
        <p:spPr>
          <a:xfrm>
            <a:off x="878303" y="4033214"/>
            <a:ext cx="815448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각 국가별로 </a:t>
            </a:r>
            <a:r>
              <a:rPr lang="ko-KR" altLang="en-US" sz="20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과 관련되는 지표를 취합하여 </a:t>
            </a:r>
            <a:endParaRPr lang="en-US" altLang="ko-KR" sz="2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just"/>
            <a:endParaRPr lang="en-US" altLang="ko-KR" sz="2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해당 국가에 </a:t>
            </a:r>
            <a:r>
              <a:rPr lang="ko-KR" altLang="en-US" sz="20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수출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을 목적으로 하는 고객에게 정보를 제공</a:t>
            </a:r>
          </a:p>
        </p:txBody>
      </p:sp>
      <p:grpSp>
        <p:nvGrpSpPr>
          <p:cNvPr id="133" name="그룹 132">
            <a:extLst>
              <a:ext uri="{FF2B5EF4-FFF2-40B4-BE49-F238E27FC236}">
                <a16:creationId xmlns:a16="http://schemas.microsoft.com/office/drawing/2014/main" id="{C4FEE188-2E5B-B503-E2E0-FF4FA67EDFD9}"/>
              </a:ext>
            </a:extLst>
          </p:cNvPr>
          <p:cNvGrpSpPr/>
          <p:nvPr/>
        </p:nvGrpSpPr>
        <p:grpSpPr>
          <a:xfrm>
            <a:off x="4224710" y="483656"/>
            <a:ext cx="1553786" cy="338554"/>
            <a:chOff x="4821186" y="468466"/>
            <a:chExt cx="1553786" cy="338554"/>
          </a:xfrm>
        </p:grpSpPr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F4054976-67E7-26B8-3EFE-D513877C4926}"/>
                </a:ext>
              </a:extLst>
            </p:cNvPr>
            <p:cNvSpPr txBox="1"/>
            <p:nvPr/>
          </p:nvSpPr>
          <p:spPr>
            <a:xfrm>
              <a:off x="4821186" y="468466"/>
              <a:ext cx="138177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ko-KR" altLang="en-US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배경</a:t>
              </a:r>
            </a:p>
          </p:txBody>
        </p: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B92B9BAC-8BDF-BC3E-E8F5-70457CCD58AC}"/>
                </a:ext>
              </a:extLst>
            </p:cNvPr>
            <p:cNvGrpSpPr/>
            <p:nvPr/>
          </p:nvGrpSpPr>
          <p:grpSpPr>
            <a:xfrm rot="16200000">
              <a:off x="6216660" y="540556"/>
              <a:ext cx="174070" cy="142555"/>
              <a:chOff x="3972634" y="720754"/>
              <a:chExt cx="174070" cy="142555"/>
            </a:xfrm>
          </p:grpSpPr>
          <p:cxnSp>
            <p:nvCxnSpPr>
              <p:cNvPr id="136" name="직선 연결선 135">
                <a:extLst>
                  <a:ext uri="{FF2B5EF4-FFF2-40B4-BE49-F238E27FC236}">
                    <a16:creationId xmlns:a16="http://schemas.microsoft.com/office/drawing/2014/main" id="{317EAD3E-7679-E7B0-7AAE-6DD0E40D688B}"/>
                  </a:ext>
                </a:extLst>
              </p:cNvPr>
              <p:cNvCxnSpPr/>
              <p:nvPr/>
            </p:nvCxnSpPr>
            <p:spPr>
              <a:xfrm rot="13500000">
                <a:off x="4071624" y="715063"/>
                <a:ext cx="0" cy="150161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7" name="직선 연결선 136">
                <a:extLst>
                  <a:ext uri="{FF2B5EF4-FFF2-40B4-BE49-F238E27FC236}">
                    <a16:creationId xmlns:a16="http://schemas.microsoft.com/office/drawing/2014/main" id="{0F597E9C-608C-9307-4B8F-892FE1FCE393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3972634" y="720754"/>
                <a:ext cx="0" cy="142555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B25950AE-EBFD-6BD8-85F3-CAA0E12A6272}"/>
              </a:ext>
            </a:extLst>
          </p:cNvPr>
          <p:cNvGrpSpPr/>
          <p:nvPr/>
        </p:nvGrpSpPr>
        <p:grpSpPr>
          <a:xfrm rot="8100000">
            <a:off x="8370992" y="593078"/>
            <a:ext cx="142555" cy="150161"/>
            <a:chOff x="1904223" y="2372406"/>
            <a:chExt cx="359664" cy="359664"/>
          </a:xfrm>
        </p:grpSpPr>
        <p:cxnSp>
          <p:nvCxnSpPr>
            <p:cNvPr id="141" name="직선 연결선 140">
              <a:extLst>
                <a:ext uri="{FF2B5EF4-FFF2-40B4-BE49-F238E27FC236}">
                  <a16:creationId xmlns:a16="http://schemas.microsoft.com/office/drawing/2014/main" id="{5B44B641-4ADE-2E3F-0950-080511D023ED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DE482C3D-B4FA-1210-8B88-77DC6C13F5C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40" name="TextBox 139">
            <a:extLst>
              <a:ext uri="{FF2B5EF4-FFF2-40B4-BE49-F238E27FC236}">
                <a16:creationId xmlns:a16="http://schemas.microsoft.com/office/drawing/2014/main" id="{BD7FA939-F523-8853-53AA-BA35629EACC6}"/>
              </a:ext>
            </a:extLst>
          </p:cNvPr>
          <p:cNvSpPr txBox="1"/>
          <p:nvPr/>
        </p:nvSpPr>
        <p:spPr>
          <a:xfrm>
            <a:off x="6354381" y="483656"/>
            <a:ext cx="20715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흐름도</a:t>
            </a:r>
          </a:p>
        </p:txBody>
      </p: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10CCBACB-54B1-F3A5-E9C1-C79B0A3AD826}"/>
              </a:ext>
            </a:extLst>
          </p:cNvPr>
          <p:cNvGrpSpPr/>
          <p:nvPr/>
        </p:nvGrpSpPr>
        <p:grpSpPr>
          <a:xfrm>
            <a:off x="9183134" y="483656"/>
            <a:ext cx="2204363" cy="338554"/>
            <a:chOff x="9352182" y="471550"/>
            <a:chExt cx="2204363" cy="338554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C7D4D067-B092-3F5C-0C4D-BE936B429E83}"/>
                </a:ext>
              </a:extLst>
            </p:cNvPr>
            <p:cNvSpPr txBox="1"/>
            <p:nvPr/>
          </p:nvSpPr>
          <p:spPr>
            <a:xfrm>
              <a:off x="9352182" y="471550"/>
              <a:ext cx="206180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기대 효과</a:t>
              </a:r>
            </a:p>
          </p:txBody>
        </p:sp>
        <p:grpSp>
          <p:nvGrpSpPr>
            <p:cNvPr id="145" name="그룹 144">
              <a:extLst>
                <a:ext uri="{FF2B5EF4-FFF2-40B4-BE49-F238E27FC236}">
                  <a16:creationId xmlns:a16="http://schemas.microsoft.com/office/drawing/2014/main" id="{AC9AC99B-6935-2B72-F344-002B658065F6}"/>
                </a:ext>
              </a:extLst>
            </p:cNvPr>
            <p:cNvGrpSpPr/>
            <p:nvPr/>
          </p:nvGrpSpPr>
          <p:grpSpPr>
            <a:xfrm rot="16200000">
              <a:off x="11398233" y="540555"/>
              <a:ext cx="174070" cy="142555"/>
              <a:chOff x="3972634" y="720754"/>
              <a:chExt cx="174070" cy="142555"/>
            </a:xfrm>
          </p:grpSpPr>
          <p:cxnSp>
            <p:nvCxnSpPr>
              <p:cNvPr id="146" name="직선 연결선 145">
                <a:extLst>
                  <a:ext uri="{FF2B5EF4-FFF2-40B4-BE49-F238E27FC236}">
                    <a16:creationId xmlns:a16="http://schemas.microsoft.com/office/drawing/2014/main" id="{4FCACA5C-2063-FDA3-2037-F66A94A0F946}"/>
                  </a:ext>
                </a:extLst>
              </p:cNvPr>
              <p:cNvCxnSpPr/>
              <p:nvPr/>
            </p:nvCxnSpPr>
            <p:spPr>
              <a:xfrm rot="13500000">
                <a:off x="4071624" y="715063"/>
                <a:ext cx="0" cy="150161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7" name="직선 연결선 146">
                <a:extLst>
                  <a:ext uri="{FF2B5EF4-FFF2-40B4-BE49-F238E27FC236}">
                    <a16:creationId xmlns:a16="http://schemas.microsoft.com/office/drawing/2014/main" id="{D27B7E94-3015-EF18-B3D7-723116A299F9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3972634" y="720754"/>
                <a:ext cx="0" cy="142555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sp>
        <p:nvSpPr>
          <p:cNvPr id="158" name="타원 157">
            <a:extLst>
              <a:ext uri="{FF2B5EF4-FFF2-40B4-BE49-F238E27FC236}">
                <a16:creationId xmlns:a16="http://schemas.microsoft.com/office/drawing/2014/main" id="{007D66EC-9BCA-894B-5876-885591474FB7}"/>
              </a:ext>
            </a:extLst>
          </p:cNvPr>
          <p:cNvSpPr/>
          <p:nvPr/>
        </p:nvSpPr>
        <p:spPr>
          <a:xfrm>
            <a:off x="7670118" y="5937499"/>
            <a:ext cx="2725336" cy="2523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B9F398E7-8330-DCB9-4DE1-9B24ECA4C21C}"/>
              </a:ext>
            </a:extLst>
          </p:cNvPr>
          <p:cNvSpPr txBox="1"/>
          <p:nvPr/>
        </p:nvSpPr>
        <p:spPr>
          <a:xfrm>
            <a:off x="873223" y="3476791"/>
            <a:ext cx="7526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목적</a:t>
            </a:r>
          </a:p>
        </p:txBody>
      </p:sp>
    </p:spTree>
    <p:extLst>
      <p:ext uri="{BB962C8B-B14F-4D97-AF65-F5344CB8AC3E}">
        <p14:creationId xmlns:p14="http://schemas.microsoft.com/office/powerpoint/2010/main" val="1151244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3F9A3B-4855-94C6-71E9-9D280E5BB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직사각형 49">
            <a:extLst>
              <a:ext uri="{FF2B5EF4-FFF2-40B4-BE49-F238E27FC236}">
                <a16:creationId xmlns:a16="http://schemas.microsoft.com/office/drawing/2014/main" id="{CE0AD759-0DC6-EB16-9A3F-C174170259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1166491"/>
            <a:ext cx="12191991" cy="572363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D8B77B4-0B9E-56DB-4AE4-303FB16FB7CE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88B3511D-319A-6741-69CA-93B5AE09AF93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5BBFB4C5-F060-9521-ECAC-0B155D17750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D12CE57-250F-1D74-8717-29F67B6B84FB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D48807B-CCE2-F67C-F120-4C8DC4C2E86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9B621E86-46F4-7FF7-F1C7-1E096D0DCE4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B0C8AA6-6CA3-DE9D-98BF-C6ADF8682F8B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D365F36B-F653-6A7F-4693-061B102C57CD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098F3651-55CE-1FC6-0B31-32602AC8FEB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F0A2B84-2BBA-565C-D039-7DC0ABE81337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1F81C68-5F14-BC28-5FD0-258E9D8C3ED3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BA2175F-18FB-BE49-8A04-729AFA4F491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01F58489-31BF-6DB4-1C71-511A68CEC7F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866B79-7186-69BD-D0C2-AF17DC65979C}"/>
              </a:ext>
            </a:extLst>
          </p:cNvPr>
          <p:cNvSpPr txBox="1"/>
          <p:nvPr/>
        </p:nvSpPr>
        <p:spPr>
          <a:xfrm>
            <a:off x="4132654" y="483656"/>
            <a:ext cx="144956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배경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9AC677A-A5FA-E029-A1E6-2EB9452FFD76}"/>
              </a:ext>
            </a:extLst>
          </p:cNvPr>
          <p:cNvGrpSpPr/>
          <p:nvPr/>
        </p:nvGrpSpPr>
        <p:grpSpPr>
          <a:xfrm>
            <a:off x="5672219" y="600582"/>
            <a:ext cx="174070" cy="142555"/>
            <a:chOff x="3972634" y="720754"/>
            <a:chExt cx="174070" cy="14255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3A020ED1-7AFD-CF38-4712-FD4F28303017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A435C-2055-A118-1661-4AEB1A432C02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1BF8EC9-4613-10F1-B94C-8FB698797DC8}"/>
              </a:ext>
            </a:extLst>
          </p:cNvPr>
          <p:cNvGrpSpPr/>
          <p:nvPr/>
        </p:nvGrpSpPr>
        <p:grpSpPr>
          <a:xfrm>
            <a:off x="9183134" y="483656"/>
            <a:ext cx="2204363" cy="338554"/>
            <a:chOff x="9352182" y="471550"/>
            <a:chExt cx="2204363" cy="33855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D5A3999-7077-DA5C-2FB8-664E74B74E37}"/>
                </a:ext>
              </a:extLst>
            </p:cNvPr>
            <p:cNvSpPr txBox="1"/>
            <p:nvPr/>
          </p:nvSpPr>
          <p:spPr>
            <a:xfrm>
              <a:off x="9352182" y="471550"/>
              <a:ext cx="206180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기대 효과</a:t>
              </a:r>
            </a:p>
          </p:txBody>
        </p: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EE8C0B99-37FF-2C1C-61A4-4832CC6685CE}"/>
                </a:ext>
              </a:extLst>
            </p:cNvPr>
            <p:cNvGrpSpPr/>
            <p:nvPr/>
          </p:nvGrpSpPr>
          <p:grpSpPr>
            <a:xfrm rot="16200000">
              <a:off x="11398233" y="540555"/>
              <a:ext cx="174070" cy="142555"/>
              <a:chOff x="3972634" y="720754"/>
              <a:chExt cx="174070" cy="142555"/>
            </a:xfrm>
          </p:grpSpPr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3DF9C049-3C4C-51CA-6971-FCB4E6E27830}"/>
                  </a:ext>
                </a:extLst>
              </p:cNvPr>
              <p:cNvCxnSpPr/>
              <p:nvPr/>
            </p:nvCxnSpPr>
            <p:spPr>
              <a:xfrm rot="13500000">
                <a:off x="4071624" y="715063"/>
                <a:ext cx="0" cy="150161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61772810-0C39-7A8F-2ED7-59BAE99F4538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3972634" y="720754"/>
                <a:ext cx="0" cy="142555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4BABC532-88D9-8AE1-F6E7-62D84DF5DB53}"/>
              </a:ext>
            </a:extLst>
          </p:cNvPr>
          <p:cNvGrpSpPr/>
          <p:nvPr/>
        </p:nvGrpSpPr>
        <p:grpSpPr>
          <a:xfrm>
            <a:off x="2004004" y="483656"/>
            <a:ext cx="1483661" cy="338554"/>
            <a:chOff x="2006310" y="499746"/>
            <a:chExt cx="1483661" cy="338554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099CF74-BDFE-76F4-6846-97751D633834}"/>
                </a:ext>
              </a:extLst>
            </p:cNvPr>
            <p:cNvSpPr txBox="1"/>
            <p:nvPr/>
          </p:nvSpPr>
          <p:spPr>
            <a:xfrm>
              <a:off x="2006310" y="499746"/>
              <a:ext cx="146997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</a:t>
              </a:r>
              <a:r>
                <a:rPr lang="ko-KR" altLang="en-US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개요</a:t>
              </a:r>
            </a:p>
          </p:txBody>
        </p: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4375C642-961E-9541-83D5-274F63C2640B}"/>
                </a:ext>
              </a:extLst>
            </p:cNvPr>
            <p:cNvGrpSpPr/>
            <p:nvPr/>
          </p:nvGrpSpPr>
          <p:grpSpPr>
            <a:xfrm rot="8216005">
              <a:off x="3347416" y="609430"/>
              <a:ext cx="142555" cy="150161"/>
              <a:chOff x="1904223" y="2372406"/>
              <a:chExt cx="359664" cy="359664"/>
            </a:xfrm>
          </p:grpSpPr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8424FA4E-6F2C-C3BE-E17B-AB15722B1276}"/>
                  </a:ext>
                </a:extLst>
              </p:cNvPr>
              <p:cNvCxnSpPr/>
              <p:nvPr/>
            </p:nvCxnSpPr>
            <p:spPr>
              <a:xfrm>
                <a:off x="1910822" y="2372406"/>
                <a:ext cx="0" cy="359664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51A94F6C-3CA8-6B11-27B8-DA2840941AC2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084055" y="2201554"/>
                <a:ext cx="0" cy="359664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BCB5359E-4D21-98C1-576C-212B01AD2605}"/>
              </a:ext>
            </a:extLst>
          </p:cNvPr>
          <p:cNvGrpSpPr/>
          <p:nvPr/>
        </p:nvGrpSpPr>
        <p:grpSpPr>
          <a:xfrm rot="8100000">
            <a:off x="8370992" y="593078"/>
            <a:ext cx="142555" cy="150161"/>
            <a:chOff x="1904223" y="2372406"/>
            <a:chExt cx="359664" cy="359664"/>
          </a:xfrm>
        </p:grpSpPr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2741E444-8AA0-D3F9-45A7-92E172D30199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9816F5AE-884C-BD55-8C1B-E3750BF50D7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ED47D3F9-506F-11BD-E63F-044DC13B1480}"/>
              </a:ext>
            </a:extLst>
          </p:cNvPr>
          <p:cNvSpPr txBox="1"/>
          <p:nvPr/>
        </p:nvSpPr>
        <p:spPr>
          <a:xfrm>
            <a:off x="6354381" y="483656"/>
            <a:ext cx="20715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흐름도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991455C-57D4-BD44-4419-5AB90377E74E}"/>
              </a:ext>
            </a:extLst>
          </p:cNvPr>
          <p:cNvSpPr txBox="1"/>
          <p:nvPr/>
        </p:nvSpPr>
        <p:spPr>
          <a:xfrm>
            <a:off x="0" y="1458641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프로젝트 배경 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B313FC3-2953-4830-F992-13B3512830CC}"/>
              </a:ext>
            </a:extLst>
          </p:cNvPr>
          <p:cNvSpPr txBox="1"/>
          <p:nvPr/>
        </p:nvSpPr>
        <p:spPr>
          <a:xfrm>
            <a:off x="459451" y="2117460"/>
            <a:ext cx="79904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증가하는 국내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방위사업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수출에 따른 국가별 맞춤형 정보를 한눈에 보이게 제공  </a:t>
            </a: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DFC3D895-44DC-6686-C969-BE555D38B5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873" y="2827523"/>
            <a:ext cx="3711131" cy="12712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" name="그룹 69">
            <a:extLst>
              <a:ext uri="{FF2B5EF4-FFF2-40B4-BE49-F238E27FC236}">
                <a16:creationId xmlns:a16="http://schemas.microsoft.com/office/drawing/2014/main" id="{DA248E26-59EC-0214-2501-871C1F284793}"/>
              </a:ext>
            </a:extLst>
          </p:cNvPr>
          <p:cNvGrpSpPr/>
          <p:nvPr/>
        </p:nvGrpSpPr>
        <p:grpSpPr>
          <a:xfrm>
            <a:off x="4486936" y="2840238"/>
            <a:ext cx="3846640" cy="1264285"/>
            <a:chOff x="4294604" y="3521779"/>
            <a:chExt cx="4231304" cy="1390714"/>
          </a:xfrm>
        </p:grpSpPr>
        <p:pic>
          <p:nvPicPr>
            <p:cNvPr id="67" name="그림 66" descr="텍스트, 폰트, 스크린샷, 대수학이(가) 표시된 사진&#10;&#10;자동 생성된 설명">
              <a:extLst>
                <a:ext uri="{FF2B5EF4-FFF2-40B4-BE49-F238E27FC236}">
                  <a16:creationId xmlns:a16="http://schemas.microsoft.com/office/drawing/2014/main" id="{344F66EC-2CE7-9D52-333D-98870F228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94604" y="3521779"/>
              <a:ext cx="4231304" cy="139071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4EFA354E-0C9D-8B3A-77E4-207CBBE18F35}"/>
                </a:ext>
              </a:extLst>
            </p:cNvPr>
            <p:cNvSpPr/>
            <p:nvPr/>
          </p:nvSpPr>
          <p:spPr>
            <a:xfrm>
              <a:off x="4294604" y="3521779"/>
              <a:ext cx="4231304" cy="90742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</p:grpSp>
      <p:pic>
        <p:nvPicPr>
          <p:cNvPr id="69" name="그림 68">
            <a:extLst>
              <a:ext uri="{FF2B5EF4-FFF2-40B4-BE49-F238E27FC236}">
                <a16:creationId xmlns:a16="http://schemas.microsoft.com/office/drawing/2014/main" id="{9D3EB2E4-5D65-5167-F58D-82EE60462F0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0821" y="2153505"/>
            <a:ext cx="3065145" cy="3267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그림 70">
            <a:extLst>
              <a:ext uri="{FF2B5EF4-FFF2-40B4-BE49-F238E27FC236}">
                <a16:creationId xmlns:a16="http://schemas.microsoft.com/office/drawing/2014/main" id="{9529CAA8-BE96-9890-54FE-BCAF91D3B9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789" y="4325066"/>
            <a:ext cx="3773297" cy="2148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그림 71">
            <a:extLst>
              <a:ext uri="{FF2B5EF4-FFF2-40B4-BE49-F238E27FC236}">
                <a16:creationId xmlns:a16="http://schemas.microsoft.com/office/drawing/2014/main" id="{1833A984-C6CC-97EB-79A7-24C6BC2DC6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330" y="4706815"/>
            <a:ext cx="4534034" cy="287363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3" name="그림 72">
            <a:extLst>
              <a:ext uri="{FF2B5EF4-FFF2-40B4-BE49-F238E27FC236}">
                <a16:creationId xmlns:a16="http://schemas.microsoft.com/office/drawing/2014/main" id="{E6AE2F90-D32D-CC8D-47C3-A8F6D4FD048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6040" y="5135448"/>
            <a:ext cx="5123512" cy="316099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4" name="그림 73">
            <a:extLst>
              <a:ext uri="{FF2B5EF4-FFF2-40B4-BE49-F238E27FC236}">
                <a16:creationId xmlns:a16="http://schemas.microsoft.com/office/drawing/2014/main" id="{23259E41-DA0B-4845-E95F-DF904AD880A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4305" y="5590975"/>
            <a:ext cx="4559389" cy="317329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id="{0ED99B43-175C-A918-4F27-41681615010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574" y="6092860"/>
            <a:ext cx="4617784" cy="287363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6" name="그림 75">
            <a:extLst>
              <a:ext uri="{FF2B5EF4-FFF2-40B4-BE49-F238E27FC236}">
                <a16:creationId xmlns:a16="http://schemas.microsoft.com/office/drawing/2014/main" id="{A2266084-A15E-B636-00F6-1629B0160FA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110" y="5585383"/>
            <a:ext cx="4156075" cy="318516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7" name="그림 76">
            <a:extLst>
              <a:ext uri="{FF2B5EF4-FFF2-40B4-BE49-F238E27FC236}">
                <a16:creationId xmlns:a16="http://schemas.microsoft.com/office/drawing/2014/main" id="{1C1C84FC-1861-DC94-2B9F-71772E355D0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078" y="5145974"/>
            <a:ext cx="4537107" cy="295046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996517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03FF82-D876-124F-C9A4-D35BCCDCD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9" name="직사각형 4138">
            <a:extLst>
              <a:ext uri="{FF2B5EF4-FFF2-40B4-BE49-F238E27FC236}">
                <a16:creationId xmlns:a16="http://schemas.microsoft.com/office/drawing/2014/main" id="{4302D883-B708-8B86-B345-6298E1CB7962}"/>
              </a:ext>
            </a:extLst>
          </p:cNvPr>
          <p:cNvSpPr/>
          <p:nvPr/>
        </p:nvSpPr>
        <p:spPr>
          <a:xfrm>
            <a:off x="9" y="6167522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40" name="직사각형 4139">
            <a:extLst>
              <a:ext uri="{FF2B5EF4-FFF2-40B4-BE49-F238E27FC236}">
                <a16:creationId xmlns:a16="http://schemas.microsoft.com/office/drawing/2014/main" id="{C0D10274-4948-B7BF-A64E-D64D1D08E07B}"/>
              </a:ext>
            </a:extLst>
          </p:cNvPr>
          <p:cNvSpPr/>
          <p:nvPr/>
        </p:nvSpPr>
        <p:spPr>
          <a:xfrm flipV="1">
            <a:off x="9" y="13906"/>
            <a:ext cx="12191991" cy="703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AEF43DD-3AF9-2155-580A-D8C1D99447D3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49B6C02-9690-EEE0-FE9B-D9B92A62B1E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BFB6A37-392C-725E-8A2D-3A878AC649F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25AA58ED-EC73-9FE8-3653-C52786D69824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0FE1D3E3-A613-9A51-3455-835D82421128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C4FC348E-7430-A74C-3BAE-4CC0ED039F3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FD5C15-DC64-DC19-B145-A6CB7D5BEF95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BE411F46-387F-51A3-717D-D5DCE5C115A2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F3CC9C82-C477-337C-CB6F-434517C9085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8C4BF9E-C35F-6652-68C6-AC5ACE7FB6BA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F4DA5373-E330-F9C6-2AA2-F03468E9F09D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58EB2BEE-0558-B28B-57A7-EAC924FB850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B604C2A8-AEFD-F2FA-24E0-69B9C58386B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47" name="그룹 46">
            <a:extLst>
              <a:ext uri="{FF2B5EF4-FFF2-40B4-BE49-F238E27FC236}">
                <a16:creationId xmlns:a16="http://schemas.microsoft.com/office/drawing/2014/main" id="{2C5B41A6-1FA0-8876-2256-570A5EEEAFD2}"/>
              </a:ext>
            </a:extLst>
          </p:cNvPr>
          <p:cNvGrpSpPr/>
          <p:nvPr/>
        </p:nvGrpSpPr>
        <p:grpSpPr>
          <a:xfrm>
            <a:off x="4224710" y="483656"/>
            <a:ext cx="1553786" cy="338554"/>
            <a:chOff x="4821186" y="468466"/>
            <a:chExt cx="1553786" cy="338554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F90FE80-7C06-0B2A-8090-DC2897216E88}"/>
                </a:ext>
              </a:extLst>
            </p:cNvPr>
            <p:cNvSpPr txBox="1"/>
            <p:nvPr/>
          </p:nvSpPr>
          <p:spPr>
            <a:xfrm>
              <a:off x="4821186" y="468466"/>
              <a:ext cx="138177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ko-KR" altLang="en-US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배경</a:t>
              </a: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02BD8FE0-4661-22DE-8530-A81306912D96}"/>
                </a:ext>
              </a:extLst>
            </p:cNvPr>
            <p:cNvGrpSpPr/>
            <p:nvPr/>
          </p:nvGrpSpPr>
          <p:grpSpPr>
            <a:xfrm rot="16200000">
              <a:off x="6216660" y="540556"/>
              <a:ext cx="174070" cy="142555"/>
              <a:chOff x="3972634" y="720754"/>
              <a:chExt cx="174070" cy="142555"/>
            </a:xfrm>
          </p:grpSpPr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8EE68610-7B1A-9A42-F59A-C9A63B4F5695}"/>
                  </a:ext>
                </a:extLst>
              </p:cNvPr>
              <p:cNvCxnSpPr/>
              <p:nvPr/>
            </p:nvCxnSpPr>
            <p:spPr>
              <a:xfrm rot="13500000">
                <a:off x="4071624" y="715063"/>
                <a:ext cx="0" cy="150161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160A7DD9-7657-7057-31F1-7C3A5030CC81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3972634" y="720754"/>
                <a:ext cx="0" cy="142555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183FE141-6C65-61AF-E8EE-E35A1F84A9B2}"/>
              </a:ext>
            </a:extLst>
          </p:cNvPr>
          <p:cNvGrpSpPr/>
          <p:nvPr/>
        </p:nvGrpSpPr>
        <p:grpSpPr>
          <a:xfrm>
            <a:off x="6250806" y="483656"/>
            <a:ext cx="2361886" cy="338554"/>
            <a:chOff x="6250806" y="483656"/>
            <a:chExt cx="2361886" cy="338554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CC7F43B-2D9D-99EE-CD9C-D880CB17DC26}"/>
                </a:ext>
              </a:extLst>
            </p:cNvPr>
            <p:cNvGrpSpPr/>
            <p:nvPr/>
          </p:nvGrpSpPr>
          <p:grpSpPr>
            <a:xfrm rot="13500000">
              <a:off x="8466334" y="551069"/>
              <a:ext cx="142555" cy="150161"/>
              <a:chOff x="1904223" y="2372406"/>
              <a:chExt cx="359664" cy="359664"/>
            </a:xfrm>
          </p:grpSpPr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71476A49-296E-5240-240A-6BD73B4BED8B}"/>
                  </a:ext>
                </a:extLst>
              </p:cNvPr>
              <p:cNvCxnSpPr/>
              <p:nvPr/>
            </p:nvCxnSpPr>
            <p:spPr>
              <a:xfrm>
                <a:off x="1910822" y="2372406"/>
                <a:ext cx="0" cy="359664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97D55DDA-E5A4-078E-B4A7-AD01001294F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084055" y="2201554"/>
                <a:ext cx="0" cy="359664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77BD1F-18C4-802F-87BF-7F0521139BA3}"/>
                </a:ext>
              </a:extLst>
            </p:cNvPr>
            <p:cNvSpPr txBox="1"/>
            <p:nvPr/>
          </p:nvSpPr>
          <p:spPr>
            <a:xfrm>
              <a:off x="6250806" y="483656"/>
              <a:ext cx="227865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 </a:t>
              </a:r>
              <a:r>
                <a:rPr lang="ko-KR" altLang="en-US" sz="1600" b="1" dirty="0"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데이터 흐름도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85CA4426-17F7-3AC8-19F2-CA9942F26F99}"/>
              </a:ext>
            </a:extLst>
          </p:cNvPr>
          <p:cNvGrpSpPr/>
          <p:nvPr/>
        </p:nvGrpSpPr>
        <p:grpSpPr>
          <a:xfrm>
            <a:off x="9183134" y="483656"/>
            <a:ext cx="2204363" cy="338554"/>
            <a:chOff x="9352182" y="471550"/>
            <a:chExt cx="2204363" cy="33855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1E1E582-62CB-78D0-41ED-226DFD8E3586}"/>
                </a:ext>
              </a:extLst>
            </p:cNvPr>
            <p:cNvSpPr txBox="1"/>
            <p:nvPr/>
          </p:nvSpPr>
          <p:spPr>
            <a:xfrm>
              <a:off x="9352182" y="471550"/>
              <a:ext cx="206180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기대 효과</a:t>
              </a:r>
            </a:p>
          </p:txBody>
        </p: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B888D325-7CE3-516C-C464-38BBA617DD40}"/>
                </a:ext>
              </a:extLst>
            </p:cNvPr>
            <p:cNvGrpSpPr/>
            <p:nvPr/>
          </p:nvGrpSpPr>
          <p:grpSpPr>
            <a:xfrm rot="16200000">
              <a:off x="11398233" y="540555"/>
              <a:ext cx="174070" cy="142555"/>
              <a:chOff x="3972634" y="720754"/>
              <a:chExt cx="174070" cy="142555"/>
            </a:xfrm>
          </p:grpSpPr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F234624B-EA15-729F-7C09-030B51D42D9D}"/>
                  </a:ext>
                </a:extLst>
              </p:cNvPr>
              <p:cNvCxnSpPr/>
              <p:nvPr/>
            </p:nvCxnSpPr>
            <p:spPr>
              <a:xfrm rot="13500000">
                <a:off x="4071624" y="715063"/>
                <a:ext cx="0" cy="150161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40B1FE46-238B-448D-0FAF-E95158013195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3972634" y="720754"/>
                <a:ext cx="0" cy="142555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3" name="그룹 162">
            <a:extLst>
              <a:ext uri="{FF2B5EF4-FFF2-40B4-BE49-F238E27FC236}">
                <a16:creationId xmlns:a16="http://schemas.microsoft.com/office/drawing/2014/main" id="{47173B45-5FAD-3248-D24B-3B3188417D62}"/>
              </a:ext>
            </a:extLst>
          </p:cNvPr>
          <p:cNvGrpSpPr/>
          <p:nvPr/>
        </p:nvGrpSpPr>
        <p:grpSpPr>
          <a:xfrm>
            <a:off x="2004004" y="483656"/>
            <a:ext cx="1483661" cy="338554"/>
            <a:chOff x="2006310" y="499746"/>
            <a:chExt cx="1483661" cy="33855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9E7C67A-5D01-19C4-01F5-4FC54BD36145}"/>
                </a:ext>
              </a:extLst>
            </p:cNvPr>
            <p:cNvSpPr txBox="1"/>
            <p:nvPr/>
          </p:nvSpPr>
          <p:spPr>
            <a:xfrm>
              <a:off x="2006310" y="499746"/>
              <a:ext cx="146997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</a:t>
              </a:r>
              <a:r>
                <a:rPr lang="ko-KR" altLang="en-US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개요</a:t>
              </a: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4CD5BBAF-18D7-2C5A-FA12-38C082566869}"/>
                </a:ext>
              </a:extLst>
            </p:cNvPr>
            <p:cNvGrpSpPr/>
            <p:nvPr/>
          </p:nvGrpSpPr>
          <p:grpSpPr>
            <a:xfrm rot="8216005">
              <a:off x="3347416" y="609430"/>
              <a:ext cx="142555" cy="150161"/>
              <a:chOff x="1904223" y="2372406"/>
              <a:chExt cx="359664" cy="359664"/>
            </a:xfrm>
          </p:grpSpPr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3B931F39-1A20-8582-E7E0-CE2DF89DA195}"/>
                  </a:ext>
                </a:extLst>
              </p:cNvPr>
              <p:cNvCxnSpPr/>
              <p:nvPr/>
            </p:nvCxnSpPr>
            <p:spPr>
              <a:xfrm>
                <a:off x="1910822" y="2372406"/>
                <a:ext cx="0" cy="359664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A7E12CCE-9267-5487-4542-837DD3C0FB37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084055" y="2201554"/>
                <a:ext cx="0" cy="359664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F70A127B-5415-4BCB-9705-D48BCD4B842C}"/>
              </a:ext>
            </a:extLst>
          </p:cNvPr>
          <p:cNvSpPr/>
          <p:nvPr/>
        </p:nvSpPr>
        <p:spPr>
          <a:xfrm>
            <a:off x="1071459" y="1268307"/>
            <a:ext cx="1731818" cy="5106037"/>
          </a:xfrm>
          <a:prstGeom prst="rect">
            <a:avLst/>
          </a:prstGeom>
          <a:noFill/>
          <a:ln w="952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/>
              </a:solidFill>
            </a:endParaRPr>
          </a:p>
        </p:txBody>
      </p:sp>
      <p:pic>
        <p:nvPicPr>
          <p:cNvPr id="130" name="Picture 2" descr="세계은행 역할 바뀌나, 기후위기 해결 위한 자금 조달 협상에 돌입 &lt; 글로벌 &lt; 투자·평가 &lt; 기사본문 - IMPACT ON(임팩트온)">
            <a:extLst>
              <a:ext uri="{FF2B5EF4-FFF2-40B4-BE49-F238E27FC236}">
                <a16:creationId xmlns:a16="http://schemas.microsoft.com/office/drawing/2014/main" id="{116FD864-9765-88B3-BB3B-27A3149771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3" t="20763" r="8374"/>
          <a:stretch/>
        </p:blipFill>
        <p:spPr bwMode="auto">
          <a:xfrm>
            <a:off x="1188514" y="1408568"/>
            <a:ext cx="1500909" cy="78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1" name="그림 130">
            <a:extLst>
              <a:ext uri="{FF2B5EF4-FFF2-40B4-BE49-F238E27FC236}">
                <a16:creationId xmlns:a16="http://schemas.microsoft.com/office/drawing/2014/main" id="{6484E9E5-7786-B570-1536-33EB6B3DEA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656" y="2442412"/>
            <a:ext cx="779427" cy="787300"/>
          </a:xfrm>
          <a:prstGeom prst="rect">
            <a:avLst/>
          </a:prstGeom>
        </p:spPr>
      </p:pic>
      <p:pic>
        <p:nvPicPr>
          <p:cNvPr id="132" name="Picture 6" descr="7 Collecting Conflict Data | Researching Peace - en podd från Uppsala  universitet">
            <a:extLst>
              <a:ext uri="{FF2B5EF4-FFF2-40B4-BE49-F238E27FC236}">
                <a16:creationId xmlns:a16="http://schemas.microsoft.com/office/drawing/2014/main" id="{8CD87DAF-AF5E-0283-7F1E-E82FF9C5FA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8" t="30444" r="20370" b="11185"/>
          <a:stretch/>
        </p:blipFill>
        <p:spPr bwMode="auto">
          <a:xfrm>
            <a:off x="1407328" y="3526862"/>
            <a:ext cx="1060082" cy="1033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" name="Picture 8" descr="외교부 개발협력국">
            <a:extLst>
              <a:ext uri="{FF2B5EF4-FFF2-40B4-BE49-F238E27FC236}">
                <a16:creationId xmlns:a16="http://schemas.microsoft.com/office/drawing/2014/main" id="{2E420AB5-2E9A-A66A-90F8-81A233605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231" y="4891555"/>
            <a:ext cx="614276" cy="91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038B45E0-E7C2-AFFE-663E-E66977F8DD0B}"/>
              </a:ext>
            </a:extLst>
          </p:cNvPr>
          <p:cNvSpPr txBox="1"/>
          <p:nvPr/>
        </p:nvSpPr>
        <p:spPr>
          <a:xfrm>
            <a:off x="1177944" y="5983253"/>
            <a:ext cx="15248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+ </a:t>
            </a:r>
            <a:r>
              <a:rPr lang="ko-KR" altLang="en-US" sz="1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각 기업 홈페이지</a:t>
            </a:r>
          </a:p>
        </p:txBody>
      </p:sp>
      <p:pic>
        <p:nvPicPr>
          <p:cNvPr id="137" name="Picture 14" descr="CSV File Format Icon PNG vector in SVG, PDF, AI, CDR format">
            <a:extLst>
              <a:ext uri="{FF2B5EF4-FFF2-40B4-BE49-F238E27FC236}">
                <a16:creationId xmlns:a16="http://schemas.microsoft.com/office/drawing/2014/main" id="{5D733C6C-2854-0FFC-6FDC-46D20CA962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2" t="13986" r="19885" b="14906"/>
          <a:stretch/>
        </p:blipFill>
        <p:spPr bwMode="auto">
          <a:xfrm>
            <a:off x="3041722" y="3440286"/>
            <a:ext cx="785312" cy="67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01BB52D4-5387-578B-DB84-05F516BB6F96}"/>
              </a:ext>
            </a:extLst>
          </p:cNvPr>
          <p:cNvSpPr txBox="1"/>
          <p:nvPr/>
        </p:nvSpPr>
        <p:spPr>
          <a:xfrm>
            <a:off x="1380234" y="1097720"/>
            <a:ext cx="1114268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소스</a:t>
            </a:r>
            <a:endParaRPr lang="ko-KR" altLang="en-US" sz="1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86" name="그룹 185">
            <a:extLst>
              <a:ext uri="{FF2B5EF4-FFF2-40B4-BE49-F238E27FC236}">
                <a16:creationId xmlns:a16="http://schemas.microsoft.com/office/drawing/2014/main" id="{301BE18B-F9F3-BEAF-77C7-D7F012775C96}"/>
              </a:ext>
            </a:extLst>
          </p:cNvPr>
          <p:cNvGrpSpPr/>
          <p:nvPr/>
        </p:nvGrpSpPr>
        <p:grpSpPr>
          <a:xfrm>
            <a:off x="4156421" y="1251608"/>
            <a:ext cx="2424196" cy="2664526"/>
            <a:chOff x="4740431" y="1166079"/>
            <a:chExt cx="2424196" cy="2664526"/>
          </a:xfrm>
        </p:grpSpPr>
        <p:pic>
          <p:nvPicPr>
            <p:cNvPr id="135" name="Picture 10" descr="Python] - 파이썬 설치 (Python 3 Installation)">
              <a:extLst>
                <a:ext uri="{FF2B5EF4-FFF2-40B4-BE49-F238E27FC236}">
                  <a16:creationId xmlns:a16="http://schemas.microsoft.com/office/drawing/2014/main" id="{39A79B01-6E1E-C7B0-48AC-3D2E5415414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89" r="18889"/>
            <a:stretch/>
          </p:blipFill>
          <p:spPr bwMode="auto">
            <a:xfrm>
              <a:off x="4865906" y="1754749"/>
              <a:ext cx="1068512" cy="993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6" name="Picture 12" descr="pandas - 위키백과, 우리 모두의 백과사전">
              <a:extLst>
                <a:ext uri="{FF2B5EF4-FFF2-40B4-BE49-F238E27FC236}">
                  <a16:creationId xmlns:a16="http://schemas.microsoft.com/office/drawing/2014/main" id="{F3659AB5-6660-3A79-7F8F-406C787FA1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90549" y="2984863"/>
              <a:ext cx="2087739" cy="8457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E3D8A61B-5279-6EB2-4CB6-ACDBACDC6B68}"/>
                </a:ext>
              </a:extLst>
            </p:cNvPr>
            <p:cNvSpPr/>
            <p:nvPr/>
          </p:nvSpPr>
          <p:spPr>
            <a:xfrm>
              <a:off x="4740431" y="1319805"/>
              <a:ext cx="2424196" cy="2510800"/>
            </a:xfrm>
            <a:prstGeom prst="rect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2"/>
                </a:solidFill>
              </a:endParaRPr>
            </a:p>
          </p:txBody>
        </p:sp>
        <p:pic>
          <p:nvPicPr>
            <p:cNvPr id="145" name="Picture 38" descr="Jupyter Notebook - 나무위키">
              <a:extLst>
                <a:ext uri="{FF2B5EF4-FFF2-40B4-BE49-F238E27FC236}">
                  <a16:creationId xmlns:a16="http://schemas.microsoft.com/office/drawing/2014/main" id="{9C55CB73-3572-27F5-89AA-A5097770C9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38067" y="1721789"/>
              <a:ext cx="840221" cy="9775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9407241-7F12-F25D-079F-E9E030A86118}"/>
                </a:ext>
              </a:extLst>
            </p:cNvPr>
            <p:cNvSpPr txBox="1"/>
            <p:nvPr/>
          </p:nvSpPr>
          <p:spPr>
            <a:xfrm>
              <a:off x="5086620" y="1166079"/>
              <a:ext cx="1731818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데이터 </a:t>
              </a:r>
              <a:r>
                <a:rPr lang="ko-KR" altLang="en-US" sz="1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전처리</a:t>
              </a:r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및 분석</a:t>
              </a:r>
              <a:endParaRPr lang="ko-KR" altLang="en-US" sz="1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85" name="그룹 184">
            <a:extLst>
              <a:ext uri="{FF2B5EF4-FFF2-40B4-BE49-F238E27FC236}">
                <a16:creationId xmlns:a16="http://schemas.microsoft.com/office/drawing/2014/main" id="{1F817578-82CF-8A85-C636-3F2D280D20E1}"/>
              </a:ext>
            </a:extLst>
          </p:cNvPr>
          <p:cNvGrpSpPr/>
          <p:nvPr/>
        </p:nvGrpSpPr>
        <p:grpSpPr>
          <a:xfrm>
            <a:off x="4156421" y="4174243"/>
            <a:ext cx="2424196" cy="1962898"/>
            <a:chOff x="4722425" y="3836483"/>
            <a:chExt cx="2424196" cy="1962898"/>
          </a:xfrm>
        </p:grpSpPr>
        <p:pic>
          <p:nvPicPr>
            <p:cNvPr id="140" name="Picture 18" descr="하둡(Hadoop)이란?">
              <a:extLst>
                <a:ext uri="{FF2B5EF4-FFF2-40B4-BE49-F238E27FC236}">
                  <a16:creationId xmlns:a16="http://schemas.microsoft.com/office/drawing/2014/main" id="{7602D8A9-E11B-1E41-62DD-9CCE36EA8A8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09" b="28119"/>
            <a:stretch/>
          </p:blipFill>
          <p:spPr bwMode="auto">
            <a:xfrm>
              <a:off x="4841678" y="5059791"/>
              <a:ext cx="2070310" cy="6100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84" name="그룹 183">
              <a:extLst>
                <a:ext uri="{FF2B5EF4-FFF2-40B4-BE49-F238E27FC236}">
                  <a16:creationId xmlns:a16="http://schemas.microsoft.com/office/drawing/2014/main" id="{B04CE70B-62E6-90BB-59E5-709036CFE144}"/>
                </a:ext>
              </a:extLst>
            </p:cNvPr>
            <p:cNvGrpSpPr/>
            <p:nvPr/>
          </p:nvGrpSpPr>
          <p:grpSpPr>
            <a:xfrm>
              <a:off x="4722425" y="3836483"/>
              <a:ext cx="2424196" cy="1962898"/>
              <a:chOff x="4722425" y="3836483"/>
              <a:chExt cx="2424196" cy="1962898"/>
            </a:xfrm>
          </p:grpSpPr>
          <p:pic>
            <p:nvPicPr>
              <p:cNvPr id="139" name="Picture 16" descr="오라클 데이터베이스 - 나무위키">
                <a:extLst>
                  <a:ext uri="{FF2B5EF4-FFF2-40B4-BE49-F238E27FC236}">
                    <a16:creationId xmlns:a16="http://schemas.microsoft.com/office/drawing/2014/main" id="{DD124402-8BFB-31A5-9DF9-2F7B0D065E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94049" y="4095282"/>
                <a:ext cx="1880739" cy="9403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2" name="직사각형 141">
                <a:extLst>
                  <a:ext uri="{FF2B5EF4-FFF2-40B4-BE49-F238E27FC236}">
                    <a16:creationId xmlns:a16="http://schemas.microsoft.com/office/drawing/2014/main" id="{735D1D1D-D46C-19A2-6CD6-AA9FA72C498C}"/>
                  </a:ext>
                </a:extLst>
              </p:cNvPr>
              <p:cNvSpPr/>
              <p:nvPr/>
            </p:nvSpPr>
            <p:spPr>
              <a:xfrm>
                <a:off x="4722425" y="3976634"/>
                <a:ext cx="2424196" cy="1822747"/>
              </a:xfrm>
              <a:prstGeom prst="rect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0BAEA2A5-BF5E-568E-37F9-67DDEDE4BEC0}"/>
                  </a:ext>
                </a:extLst>
              </p:cNvPr>
              <p:cNvSpPr txBox="1"/>
              <p:nvPr/>
            </p:nvSpPr>
            <p:spPr>
              <a:xfrm>
                <a:off x="5644224" y="3836483"/>
                <a:ext cx="541022" cy="25436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서버</a:t>
                </a:r>
                <a:endParaRPr lang="ko-KR" altLang="en-US" sz="1400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76D8C5AC-E23E-51A8-1A40-39F2F772CB29}"/>
              </a:ext>
            </a:extLst>
          </p:cNvPr>
          <p:cNvSpPr txBox="1"/>
          <p:nvPr/>
        </p:nvSpPr>
        <p:spPr>
          <a:xfrm>
            <a:off x="2858354" y="4174243"/>
            <a:ext cx="119399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다운로드</a:t>
            </a:r>
            <a:endParaRPr lang="ko-KR" altLang="en-US" sz="1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88" name="그룹 187">
            <a:extLst>
              <a:ext uri="{FF2B5EF4-FFF2-40B4-BE49-F238E27FC236}">
                <a16:creationId xmlns:a16="http://schemas.microsoft.com/office/drawing/2014/main" id="{3E1E3F8C-8C43-CCA9-DF68-728E8D5B3AD5}"/>
              </a:ext>
            </a:extLst>
          </p:cNvPr>
          <p:cNvGrpSpPr/>
          <p:nvPr/>
        </p:nvGrpSpPr>
        <p:grpSpPr>
          <a:xfrm>
            <a:off x="9392220" y="1309617"/>
            <a:ext cx="1974401" cy="2511194"/>
            <a:chOff x="9670346" y="2105988"/>
            <a:chExt cx="1974401" cy="2511194"/>
          </a:xfrm>
        </p:grpSpPr>
        <p:pic>
          <p:nvPicPr>
            <p:cNvPr id="150" name="Picture 32">
              <a:extLst>
                <a:ext uri="{FF2B5EF4-FFF2-40B4-BE49-F238E27FC236}">
                  <a16:creationId xmlns:a16="http://schemas.microsoft.com/office/drawing/2014/main" id="{603971A7-E59B-785D-465E-27B0D94E8D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47152" y="2569425"/>
              <a:ext cx="620787" cy="6207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1" name="Picture 36" descr="Week 1 학습가이드">
              <a:extLst>
                <a:ext uri="{FF2B5EF4-FFF2-40B4-BE49-F238E27FC236}">
                  <a16:creationId xmlns:a16="http://schemas.microsoft.com/office/drawing/2014/main" id="{1FB6B264-04F6-3C2C-477B-E1FE2B01B7B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46" t="18626" r="5929" b="18566"/>
            <a:stretch/>
          </p:blipFill>
          <p:spPr bwMode="auto">
            <a:xfrm>
              <a:off x="10040936" y="3445027"/>
              <a:ext cx="1257769" cy="9193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2" name="직사각형 151">
              <a:extLst>
                <a:ext uri="{FF2B5EF4-FFF2-40B4-BE49-F238E27FC236}">
                  <a16:creationId xmlns:a16="http://schemas.microsoft.com/office/drawing/2014/main" id="{01F3FE68-D959-59C1-4539-8F4AD7F3C1B1}"/>
                </a:ext>
              </a:extLst>
            </p:cNvPr>
            <p:cNvSpPr/>
            <p:nvPr/>
          </p:nvSpPr>
          <p:spPr>
            <a:xfrm>
              <a:off x="9670346" y="2265930"/>
              <a:ext cx="1974401" cy="2351252"/>
            </a:xfrm>
            <a:prstGeom prst="rect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5C67DE34-E610-59A3-0B81-AC800E53A302}"/>
                </a:ext>
              </a:extLst>
            </p:cNvPr>
            <p:cNvSpPr txBox="1"/>
            <p:nvPr/>
          </p:nvSpPr>
          <p:spPr>
            <a:xfrm>
              <a:off x="10297494" y="2105988"/>
              <a:ext cx="720102" cy="25436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WEB</a:t>
              </a:r>
              <a:endParaRPr lang="ko-KR" altLang="en-US" sz="1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cxnSp>
        <p:nvCxnSpPr>
          <p:cNvPr id="157" name="직선 화살표 연결선 156">
            <a:extLst>
              <a:ext uri="{FF2B5EF4-FFF2-40B4-BE49-F238E27FC236}">
                <a16:creationId xmlns:a16="http://schemas.microsoft.com/office/drawing/2014/main" id="{EFC54A01-30ED-8ECA-F38A-FB2D8A117FE4}"/>
              </a:ext>
            </a:extLst>
          </p:cNvPr>
          <p:cNvCxnSpPr/>
          <p:nvPr/>
        </p:nvCxnSpPr>
        <p:spPr>
          <a:xfrm>
            <a:off x="3059298" y="3229712"/>
            <a:ext cx="7921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F29BC98D-649B-E290-94C3-D0506697FBC8}"/>
              </a:ext>
            </a:extLst>
          </p:cNvPr>
          <p:cNvCxnSpPr/>
          <p:nvPr/>
        </p:nvCxnSpPr>
        <p:spPr>
          <a:xfrm>
            <a:off x="8682090" y="2725978"/>
            <a:ext cx="54102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4" name="직선 화살표 연결선 163">
            <a:extLst>
              <a:ext uri="{FF2B5EF4-FFF2-40B4-BE49-F238E27FC236}">
                <a16:creationId xmlns:a16="http://schemas.microsoft.com/office/drawing/2014/main" id="{6FF73E48-4A03-F52C-5E91-4D94ABF31CC3}"/>
              </a:ext>
            </a:extLst>
          </p:cNvPr>
          <p:cNvCxnSpPr>
            <a:cxnSpLocks/>
          </p:cNvCxnSpPr>
          <p:nvPr/>
        </p:nvCxnSpPr>
        <p:spPr>
          <a:xfrm flipH="1">
            <a:off x="5873348" y="3714450"/>
            <a:ext cx="10802" cy="770462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44" name="Picture 28" descr="JSON - Trusted Translations, Inc.">
            <a:extLst>
              <a:ext uri="{FF2B5EF4-FFF2-40B4-BE49-F238E27FC236}">
                <a16:creationId xmlns:a16="http://schemas.microsoft.com/office/drawing/2014/main" id="{208D56DB-601F-4B55-115C-34C79C595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3291" y="2510496"/>
            <a:ext cx="1077410" cy="43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4" name="직선 화살표 연결선 173">
            <a:extLst>
              <a:ext uri="{FF2B5EF4-FFF2-40B4-BE49-F238E27FC236}">
                <a16:creationId xmlns:a16="http://schemas.microsoft.com/office/drawing/2014/main" id="{696C7E64-BF5A-7F43-8A03-662A2765BDD3}"/>
              </a:ext>
            </a:extLst>
          </p:cNvPr>
          <p:cNvCxnSpPr>
            <a:cxnSpLocks/>
          </p:cNvCxnSpPr>
          <p:nvPr/>
        </p:nvCxnSpPr>
        <p:spPr>
          <a:xfrm flipV="1">
            <a:off x="8060297" y="3003702"/>
            <a:ext cx="0" cy="873168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4118" name="그룹 4117">
            <a:extLst>
              <a:ext uri="{FF2B5EF4-FFF2-40B4-BE49-F238E27FC236}">
                <a16:creationId xmlns:a16="http://schemas.microsoft.com/office/drawing/2014/main" id="{27153C61-7509-2DA8-5662-6830CD36169F}"/>
              </a:ext>
            </a:extLst>
          </p:cNvPr>
          <p:cNvGrpSpPr/>
          <p:nvPr/>
        </p:nvGrpSpPr>
        <p:grpSpPr>
          <a:xfrm>
            <a:off x="7091501" y="3786190"/>
            <a:ext cx="1974401" cy="2351252"/>
            <a:chOff x="7539939" y="4128012"/>
            <a:chExt cx="1974401" cy="2351252"/>
          </a:xfrm>
        </p:grpSpPr>
        <p:pic>
          <p:nvPicPr>
            <p:cNvPr id="143" name="Picture 26" descr="What Is an API? Definition, Meaning and Examples | Glossary">
              <a:extLst>
                <a:ext uri="{FF2B5EF4-FFF2-40B4-BE49-F238E27FC236}">
                  <a16:creationId xmlns:a16="http://schemas.microsoft.com/office/drawing/2014/main" id="{274D111B-B492-DA92-73F8-48C11D047ED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56" r="15449"/>
            <a:stretch/>
          </p:blipFill>
          <p:spPr bwMode="auto">
            <a:xfrm>
              <a:off x="8054019" y="4278302"/>
              <a:ext cx="909433" cy="742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98" name="Picture 2" descr="쿠버네티스 입문하기">
              <a:extLst>
                <a:ext uri="{FF2B5EF4-FFF2-40B4-BE49-F238E27FC236}">
                  <a16:creationId xmlns:a16="http://schemas.microsoft.com/office/drawing/2014/main" id="{B0CC79E1-6F3E-8FFC-58D0-E24075608A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89" r="26097"/>
            <a:stretch/>
          </p:blipFill>
          <p:spPr bwMode="auto">
            <a:xfrm>
              <a:off x="7970377" y="5176403"/>
              <a:ext cx="1092645" cy="11378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7" name="직사각형 186">
              <a:extLst>
                <a:ext uri="{FF2B5EF4-FFF2-40B4-BE49-F238E27FC236}">
                  <a16:creationId xmlns:a16="http://schemas.microsoft.com/office/drawing/2014/main" id="{1F4FB25B-B254-CFC2-443E-CA54C327E5E9}"/>
                </a:ext>
              </a:extLst>
            </p:cNvPr>
            <p:cNvSpPr/>
            <p:nvPr/>
          </p:nvSpPr>
          <p:spPr>
            <a:xfrm>
              <a:off x="7539939" y="4128012"/>
              <a:ext cx="1974401" cy="2351252"/>
            </a:xfrm>
            <a:prstGeom prst="rect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2"/>
                </a:solidFill>
              </a:endParaRPr>
            </a:p>
          </p:txBody>
        </p:sp>
      </p:grpSp>
      <p:cxnSp>
        <p:nvCxnSpPr>
          <p:cNvPr id="4116" name="직선 화살표 연결선 4115">
            <a:extLst>
              <a:ext uri="{FF2B5EF4-FFF2-40B4-BE49-F238E27FC236}">
                <a16:creationId xmlns:a16="http://schemas.microsoft.com/office/drawing/2014/main" id="{6D6C84F8-8420-D1CF-6F49-39806536A7B2}"/>
              </a:ext>
            </a:extLst>
          </p:cNvPr>
          <p:cNvCxnSpPr>
            <a:cxnSpLocks/>
          </p:cNvCxnSpPr>
          <p:nvPr/>
        </p:nvCxnSpPr>
        <p:spPr>
          <a:xfrm>
            <a:off x="4382654" y="4968866"/>
            <a:ext cx="0" cy="462939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8" name="직선 화살표 연결선 177">
            <a:extLst>
              <a:ext uri="{FF2B5EF4-FFF2-40B4-BE49-F238E27FC236}">
                <a16:creationId xmlns:a16="http://schemas.microsoft.com/office/drawing/2014/main" id="{A8530A9F-BE9C-8BC0-CCBD-C0C58DE262EA}"/>
              </a:ext>
            </a:extLst>
          </p:cNvPr>
          <p:cNvCxnSpPr/>
          <p:nvPr/>
        </p:nvCxnSpPr>
        <p:spPr>
          <a:xfrm>
            <a:off x="6515233" y="5232980"/>
            <a:ext cx="654638" cy="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19" name="직사각형 4118">
            <a:extLst>
              <a:ext uri="{FF2B5EF4-FFF2-40B4-BE49-F238E27FC236}">
                <a16:creationId xmlns:a16="http://schemas.microsoft.com/office/drawing/2014/main" id="{5755E125-0BEA-5098-C58B-86A0FE10D427}"/>
              </a:ext>
            </a:extLst>
          </p:cNvPr>
          <p:cNvSpPr/>
          <p:nvPr/>
        </p:nvSpPr>
        <p:spPr>
          <a:xfrm>
            <a:off x="7288595" y="4834581"/>
            <a:ext cx="1568133" cy="1172988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24" name="직선 연결선 4123">
            <a:extLst>
              <a:ext uri="{FF2B5EF4-FFF2-40B4-BE49-F238E27FC236}">
                <a16:creationId xmlns:a16="http://schemas.microsoft.com/office/drawing/2014/main" id="{2BA97BA8-22E7-075B-0978-ECF6DE7B3121}"/>
              </a:ext>
            </a:extLst>
          </p:cNvPr>
          <p:cNvCxnSpPr/>
          <p:nvPr/>
        </p:nvCxnSpPr>
        <p:spPr>
          <a:xfrm>
            <a:off x="9491357" y="4960054"/>
            <a:ext cx="0" cy="221561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25" name="TextBox 4124">
            <a:extLst>
              <a:ext uri="{FF2B5EF4-FFF2-40B4-BE49-F238E27FC236}">
                <a16:creationId xmlns:a16="http://schemas.microsoft.com/office/drawing/2014/main" id="{CC0D9CCD-D3B8-1EF8-587D-9E7103137572}"/>
              </a:ext>
            </a:extLst>
          </p:cNvPr>
          <p:cNvSpPr txBox="1"/>
          <p:nvPr/>
        </p:nvSpPr>
        <p:spPr>
          <a:xfrm>
            <a:off x="9584179" y="4932334"/>
            <a:ext cx="118576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API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배포 및 관리</a:t>
            </a:r>
          </a:p>
        </p:txBody>
      </p:sp>
      <p:cxnSp>
        <p:nvCxnSpPr>
          <p:cNvPr id="4126" name="직선 화살표 연결선 4125">
            <a:extLst>
              <a:ext uri="{FF2B5EF4-FFF2-40B4-BE49-F238E27FC236}">
                <a16:creationId xmlns:a16="http://schemas.microsoft.com/office/drawing/2014/main" id="{3A98F4BD-49D2-A8B8-1BBC-636113AF51A0}"/>
              </a:ext>
            </a:extLst>
          </p:cNvPr>
          <p:cNvCxnSpPr>
            <a:cxnSpLocks/>
          </p:cNvCxnSpPr>
          <p:nvPr/>
        </p:nvCxnSpPr>
        <p:spPr>
          <a:xfrm>
            <a:off x="9978502" y="3965191"/>
            <a:ext cx="0" cy="677789"/>
          </a:xfrm>
          <a:prstGeom prst="straightConnector1">
            <a:avLst/>
          </a:prstGeom>
          <a:ln w="28575">
            <a:solidFill>
              <a:schemeClr val="tx1"/>
            </a:solidFill>
            <a:prstDash val="dash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27" name="TextBox 4126">
            <a:extLst>
              <a:ext uri="{FF2B5EF4-FFF2-40B4-BE49-F238E27FC236}">
                <a16:creationId xmlns:a16="http://schemas.microsoft.com/office/drawing/2014/main" id="{44C6CE82-3B9C-764C-46A8-E29298135968}"/>
              </a:ext>
            </a:extLst>
          </p:cNvPr>
          <p:cNvSpPr txBox="1"/>
          <p:nvPr/>
        </p:nvSpPr>
        <p:spPr>
          <a:xfrm>
            <a:off x="10074740" y="4137347"/>
            <a:ext cx="89088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요청</a:t>
            </a:r>
          </a:p>
        </p:txBody>
      </p:sp>
      <p:cxnSp>
        <p:nvCxnSpPr>
          <p:cNvPr id="4128" name="직선 연결선 4127">
            <a:extLst>
              <a:ext uri="{FF2B5EF4-FFF2-40B4-BE49-F238E27FC236}">
                <a16:creationId xmlns:a16="http://schemas.microsoft.com/office/drawing/2014/main" id="{4A41A294-F4DC-86FE-16CB-A2F88817D6CE}"/>
              </a:ext>
            </a:extLst>
          </p:cNvPr>
          <p:cNvCxnSpPr>
            <a:cxnSpLocks/>
          </p:cNvCxnSpPr>
          <p:nvPr/>
        </p:nvCxnSpPr>
        <p:spPr>
          <a:xfrm>
            <a:off x="10965624" y="4088283"/>
            <a:ext cx="0" cy="36295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35" name="TextBox 4134">
            <a:extLst>
              <a:ext uri="{FF2B5EF4-FFF2-40B4-BE49-F238E27FC236}">
                <a16:creationId xmlns:a16="http://schemas.microsoft.com/office/drawing/2014/main" id="{C8EB2836-EA54-7577-C350-25366899C373}"/>
              </a:ext>
            </a:extLst>
          </p:cNvPr>
          <p:cNvSpPr txBox="1"/>
          <p:nvPr/>
        </p:nvSpPr>
        <p:spPr>
          <a:xfrm>
            <a:off x="7445578" y="2173887"/>
            <a:ext cx="119399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전송</a:t>
            </a:r>
            <a:endParaRPr lang="ko-KR" altLang="en-US" sz="1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4121" name="직선 연결선 4120">
            <a:extLst>
              <a:ext uri="{FF2B5EF4-FFF2-40B4-BE49-F238E27FC236}">
                <a16:creationId xmlns:a16="http://schemas.microsoft.com/office/drawing/2014/main" id="{779CA8A9-BE3B-A860-D87D-98191A404A24}"/>
              </a:ext>
            </a:extLst>
          </p:cNvPr>
          <p:cNvCxnSpPr>
            <a:cxnSpLocks/>
          </p:cNvCxnSpPr>
          <p:nvPr/>
        </p:nvCxnSpPr>
        <p:spPr>
          <a:xfrm>
            <a:off x="8856728" y="5070835"/>
            <a:ext cx="634629" cy="0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81AC3D00-F0BD-4AD1-6566-6E7ED2404353}"/>
              </a:ext>
            </a:extLst>
          </p:cNvPr>
          <p:cNvGrpSpPr/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18" name="그림 17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8D958004-9B0F-C46C-EB93-21ECE0B02A11}"/>
                </a:ext>
              </a:extLst>
            </p:cNvPr>
            <p:cNvPicPr/>
            <p:nvPr/>
          </p:nvPicPr>
          <p:blipFill>
            <a:blip r:embed="rId18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19" name="그림 1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1FFF517E-A871-B223-E588-EEEEB6766522}"/>
                </a:ext>
              </a:extLst>
            </p:cNvPr>
            <p:cNvPicPr/>
            <p:nvPr/>
          </p:nvPicPr>
          <p:blipFill>
            <a:blip r:embed="rId19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21" name="그림 20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7AC909D3-2EB8-375A-67E3-48FC9F57E7EE}"/>
                </a:ext>
              </a:extLst>
            </p:cNvPr>
            <p:cNvPicPr/>
            <p:nvPr/>
          </p:nvPicPr>
          <p:blipFill>
            <a:blip r:embed="rId20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343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698BD-999F-A3EE-0BED-91BA52607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직사각형 49">
            <a:extLst>
              <a:ext uri="{FF2B5EF4-FFF2-40B4-BE49-F238E27FC236}">
                <a16:creationId xmlns:a16="http://schemas.microsoft.com/office/drawing/2014/main" id="{666A9D68-057D-8739-92A1-2F5A69241F7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1166491"/>
            <a:ext cx="12191991" cy="572363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060A478-BB6F-9A95-AB17-C86E7EF5FF3E}"/>
              </a:ext>
            </a:extLst>
          </p:cNvPr>
          <p:cNvGrpSpPr/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18" name="그림 17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CC491FBF-6BD2-2306-14BE-1461A19F0B75}"/>
                </a:ext>
              </a:extLst>
            </p:cNvPr>
            <p:cNvPicPr/>
            <p:nvPr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19" name="그림 1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47CB1A91-8A70-E2B5-9C6C-261A6E41D379}"/>
                </a:ext>
              </a:extLst>
            </p:cNvPr>
            <p:cNvPicPr/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21" name="그림 20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AF581516-E907-6DDA-82FE-33281AECEC39}"/>
                </a:ext>
              </a:extLst>
            </p:cNvPr>
            <p:cNvPicPr/>
            <p:nvPr/>
          </p:nvPicPr>
          <p:blipFill>
            <a:blip r:embed="rId4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8D96672B-4CC3-E143-EC43-1B58B5B3EEB2}"/>
              </a:ext>
            </a:extLst>
          </p:cNvPr>
          <p:cNvGrpSpPr/>
          <p:nvPr/>
        </p:nvGrpSpPr>
        <p:grpSpPr>
          <a:xfrm>
            <a:off x="175038" y="143556"/>
            <a:ext cx="277797" cy="266019"/>
            <a:chOff x="1904223" y="2372406"/>
            <a:chExt cx="359664" cy="3596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DB2F933-C711-1259-0914-EB3A2F7B3D67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83F38426-BB71-5BCA-B05F-116F8973DE3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69857D4-EB7C-D4A3-C597-CB0AA3DB10B0}"/>
              </a:ext>
            </a:extLst>
          </p:cNvPr>
          <p:cNvGrpSpPr/>
          <p:nvPr/>
        </p:nvGrpSpPr>
        <p:grpSpPr>
          <a:xfrm flipH="1">
            <a:off x="11734068" y="143555"/>
            <a:ext cx="277797" cy="266019"/>
            <a:chOff x="1904223" y="2372406"/>
            <a:chExt cx="359664" cy="3596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7FB5476-BA6A-B994-30DE-7FB37440EA48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51622262-6F70-F193-7B7A-980DCD0ED20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F93079A-DF4D-E483-2CA8-A0B0052BF843}"/>
              </a:ext>
            </a:extLst>
          </p:cNvPr>
          <p:cNvGrpSpPr/>
          <p:nvPr/>
        </p:nvGrpSpPr>
        <p:grpSpPr>
          <a:xfrm flipV="1">
            <a:off x="175038" y="6448425"/>
            <a:ext cx="277797" cy="266019"/>
            <a:chOff x="1904223" y="2372406"/>
            <a:chExt cx="359664" cy="359664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B117BAC7-3C59-8218-5753-817F2525A575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E1CE8436-033E-BA1B-6488-CF1E67A6B69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5CA1D15-C14B-E52A-94A3-3C0D1CC14E86}"/>
              </a:ext>
            </a:extLst>
          </p:cNvPr>
          <p:cNvGrpSpPr/>
          <p:nvPr/>
        </p:nvGrpSpPr>
        <p:grpSpPr>
          <a:xfrm flipH="1" flipV="1">
            <a:off x="11734068" y="6441783"/>
            <a:ext cx="277797" cy="266019"/>
            <a:chOff x="1904223" y="2372406"/>
            <a:chExt cx="359664" cy="359664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7D68BA64-BF48-EFA2-7EE2-8FF9C4581C2D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5D5E7C80-C381-F078-59FE-2FBE966D4BC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그림 1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50E7BCA3-B280-7C61-12AC-338897CBE40A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2534" y="409574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766DB631-71BE-8CA1-190A-FFDE83121694}"/>
              </a:ext>
            </a:extLst>
          </p:cNvPr>
          <p:cNvGrpSpPr/>
          <p:nvPr/>
        </p:nvGrpSpPr>
        <p:grpSpPr>
          <a:xfrm>
            <a:off x="4224710" y="483656"/>
            <a:ext cx="1553786" cy="338554"/>
            <a:chOff x="4821186" y="468466"/>
            <a:chExt cx="1553786" cy="33855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434D667-4544-CC37-C659-8F868F6AA9B9}"/>
                </a:ext>
              </a:extLst>
            </p:cNvPr>
            <p:cNvSpPr txBox="1"/>
            <p:nvPr/>
          </p:nvSpPr>
          <p:spPr>
            <a:xfrm>
              <a:off x="4821186" y="468466"/>
              <a:ext cx="138177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ko-KR" altLang="en-US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배경</a:t>
              </a: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A9398C81-FD0D-1209-29F0-AEBFE10A77D1}"/>
                </a:ext>
              </a:extLst>
            </p:cNvPr>
            <p:cNvGrpSpPr/>
            <p:nvPr/>
          </p:nvGrpSpPr>
          <p:grpSpPr>
            <a:xfrm rot="16200000">
              <a:off x="6216660" y="540556"/>
              <a:ext cx="174070" cy="142555"/>
              <a:chOff x="3972634" y="720754"/>
              <a:chExt cx="174070" cy="142555"/>
            </a:xfrm>
          </p:grpSpPr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5298525A-9C6E-DE12-E78D-D1F0137BD467}"/>
                  </a:ext>
                </a:extLst>
              </p:cNvPr>
              <p:cNvCxnSpPr/>
              <p:nvPr/>
            </p:nvCxnSpPr>
            <p:spPr>
              <a:xfrm rot="13500000">
                <a:off x="4071624" y="715063"/>
                <a:ext cx="0" cy="150161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9339ED33-955C-392F-48B8-2847DFE02320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3972634" y="720754"/>
                <a:ext cx="0" cy="142555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005CD3C-2649-42C7-1E20-BFB646A16AAF}"/>
              </a:ext>
            </a:extLst>
          </p:cNvPr>
          <p:cNvSpPr txBox="1"/>
          <p:nvPr/>
        </p:nvSpPr>
        <p:spPr>
          <a:xfrm>
            <a:off x="8996672" y="483656"/>
            <a:ext cx="22482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기대 효과</a:t>
            </a: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86D47018-AA01-E074-9C81-49DF62C6DEE6}"/>
              </a:ext>
            </a:extLst>
          </p:cNvPr>
          <p:cNvGrpSpPr/>
          <p:nvPr/>
        </p:nvGrpSpPr>
        <p:grpSpPr>
          <a:xfrm>
            <a:off x="11345787" y="615068"/>
            <a:ext cx="174070" cy="142555"/>
            <a:chOff x="3972634" y="720754"/>
            <a:chExt cx="174070" cy="142555"/>
          </a:xfrm>
        </p:grpSpPr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371C8AB2-908F-16FB-299D-95C1727685BE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343CDA02-1402-3E97-20EC-27F50A207073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7C92BB62-446C-0EA6-5993-B954980907BB}"/>
              </a:ext>
            </a:extLst>
          </p:cNvPr>
          <p:cNvGrpSpPr/>
          <p:nvPr/>
        </p:nvGrpSpPr>
        <p:grpSpPr>
          <a:xfrm>
            <a:off x="2004004" y="483656"/>
            <a:ext cx="1483661" cy="338554"/>
            <a:chOff x="2006310" y="499746"/>
            <a:chExt cx="1483661" cy="338554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84F768B-4B4F-3EF5-F814-63AB2E7A875A}"/>
                </a:ext>
              </a:extLst>
            </p:cNvPr>
            <p:cNvSpPr txBox="1"/>
            <p:nvPr/>
          </p:nvSpPr>
          <p:spPr>
            <a:xfrm>
              <a:off x="2006310" y="499746"/>
              <a:ext cx="146997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</a:t>
              </a:r>
              <a:r>
                <a:rPr lang="ko-KR" altLang="en-US" sz="16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개요</a:t>
              </a:r>
            </a:p>
          </p:txBody>
        </p: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51F10A82-94A8-6CEB-EF93-578698672B72}"/>
                </a:ext>
              </a:extLst>
            </p:cNvPr>
            <p:cNvGrpSpPr/>
            <p:nvPr/>
          </p:nvGrpSpPr>
          <p:grpSpPr>
            <a:xfrm rot="8216005">
              <a:off x="3347416" y="609430"/>
              <a:ext cx="142555" cy="150161"/>
              <a:chOff x="1904223" y="2372406"/>
              <a:chExt cx="359664" cy="359664"/>
            </a:xfrm>
          </p:grpSpPr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089EA06F-C15A-82A7-077B-C5B60A485C43}"/>
                  </a:ext>
                </a:extLst>
              </p:cNvPr>
              <p:cNvCxnSpPr/>
              <p:nvPr/>
            </p:nvCxnSpPr>
            <p:spPr>
              <a:xfrm>
                <a:off x="1910822" y="2372406"/>
                <a:ext cx="0" cy="359664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A8080142-535A-2630-36C8-FF008AFFC4D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084055" y="2201554"/>
                <a:ext cx="0" cy="359664"/>
              </a:xfrm>
              <a:prstGeom prst="line">
                <a:avLst/>
              </a:prstGeom>
              <a:ln w="12700"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EFE9889A-25E8-B93F-ADC2-0C85BCC86C4F}"/>
              </a:ext>
            </a:extLst>
          </p:cNvPr>
          <p:cNvGrpSpPr/>
          <p:nvPr/>
        </p:nvGrpSpPr>
        <p:grpSpPr>
          <a:xfrm rot="8100000">
            <a:off x="8370992" y="593078"/>
            <a:ext cx="142555" cy="150161"/>
            <a:chOff x="1904223" y="2372406"/>
            <a:chExt cx="359664" cy="359664"/>
          </a:xfrm>
        </p:grpSpPr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03804DE-2DBD-4986-19A8-4388458E4064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B3F07850-A560-EADC-C472-28512457B2E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EAB19D53-4CF8-CADF-369E-519B46394A6D}"/>
              </a:ext>
            </a:extLst>
          </p:cNvPr>
          <p:cNvSpPr txBox="1"/>
          <p:nvPr/>
        </p:nvSpPr>
        <p:spPr>
          <a:xfrm>
            <a:off x="6354381" y="483656"/>
            <a:ext cx="20715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흐름도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5EF34EE-E1D1-387C-4838-17B6943BA408}"/>
              </a:ext>
            </a:extLst>
          </p:cNvPr>
          <p:cNvSpPr txBox="1"/>
          <p:nvPr/>
        </p:nvSpPr>
        <p:spPr>
          <a:xfrm>
            <a:off x="1" y="1128745"/>
            <a:ext cx="327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기대 효과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B90E5D0-8D97-EC7D-A979-2E866A102822}"/>
              </a:ext>
            </a:extLst>
          </p:cNvPr>
          <p:cNvSpPr txBox="1"/>
          <p:nvPr/>
        </p:nvSpPr>
        <p:spPr>
          <a:xfrm>
            <a:off x="810526" y="1737293"/>
            <a:ext cx="105811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예시 사진과 같이 웹을 통하여 국가별 </a:t>
            </a:r>
            <a:r>
              <a:rPr lang="ko-KR" altLang="en-US" sz="2000" b="1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관련 데이터 제공하며 국가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기업간 비교 기능도 추가</a:t>
            </a:r>
          </a:p>
        </p:txBody>
      </p: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53322C8D-8A74-E0D2-2CFA-3190D043E821}"/>
              </a:ext>
            </a:extLst>
          </p:cNvPr>
          <p:cNvGrpSpPr/>
          <p:nvPr/>
        </p:nvGrpSpPr>
        <p:grpSpPr>
          <a:xfrm>
            <a:off x="7636716" y="2328850"/>
            <a:ext cx="358231" cy="210822"/>
            <a:chOff x="8103056" y="2094828"/>
            <a:chExt cx="358231" cy="210822"/>
          </a:xfrm>
        </p:grpSpPr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427D1871-C2E8-0FC2-FD29-14D865F1D5DD}"/>
                </a:ext>
              </a:extLst>
            </p:cNvPr>
            <p:cNvCxnSpPr>
              <a:cxnSpLocks/>
            </p:cNvCxnSpPr>
            <p:nvPr/>
          </p:nvCxnSpPr>
          <p:spPr>
            <a:xfrm>
              <a:off x="8103056" y="2200239"/>
              <a:ext cx="358231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C4F301A1-8E0E-677A-258A-1B96319FEE90}"/>
                </a:ext>
              </a:extLst>
            </p:cNvPr>
            <p:cNvCxnSpPr>
              <a:cxnSpLocks/>
            </p:cNvCxnSpPr>
            <p:nvPr/>
          </p:nvCxnSpPr>
          <p:spPr>
            <a:xfrm>
              <a:off x="8461287" y="2094828"/>
              <a:ext cx="0" cy="21082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16E6BD10-7BCA-315E-0B05-BD0FBB7A2571}"/>
              </a:ext>
            </a:extLst>
          </p:cNvPr>
          <p:cNvGrpSpPr/>
          <p:nvPr/>
        </p:nvGrpSpPr>
        <p:grpSpPr>
          <a:xfrm>
            <a:off x="4951990" y="2300126"/>
            <a:ext cx="8430595" cy="4122424"/>
            <a:chOff x="5412301" y="2070086"/>
            <a:chExt cx="8430595" cy="4122424"/>
          </a:xfrm>
        </p:grpSpPr>
        <p:pic>
          <p:nvPicPr>
            <p:cNvPr id="69" name="그림 68">
              <a:extLst>
                <a:ext uri="{FF2B5EF4-FFF2-40B4-BE49-F238E27FC236}">
                  <a16:creationId xmlns:a16="http://schemas.microsoft.com/office/drawing/2014/main" id="{7D347AFC-0197-39A6-1F54-D2A679D8A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12301" y="2673273"/>
              <a:ext cx="4243278" cy="3519237"/>
            </a:xfrm>
            <a:prstGeom prst="rect">
              <a:avLst/>
            </a:prstGeom>
          </p:spPr>
        </p:pic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204B0D7D-0822-017E-B97C-BF1505505E05}"/>
                </a:ext>
              </a:extLst>
            </p:cNvPr>
            <p:cNvSpPr/>
            <p:nvPr/>
          </p:nvSpPr>
          <p:spPr>
            <a:xfrm>
              <a:off x="7804095" y="2749337"/>
              <a:ext cx="1652888" cy="2233836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C71F46FB-11A0-50C8-B899-9DA7BE6A3E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3056" y="2200239"/>
              <a:ext cx="0" cy="54909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2F05F571-4B97-933D-5C9D-489DC502A130}"/>
                </a:ext>
              </a:extLst>
            </p:cNvPr>
            <p:cNvSpPr/>
            <p:nvPr/>
          </p:nvSpPr>
          <p:spPr>
            <a:xfrm>
              <a:off x="7804095" y="5051628"/>
              <a:ext cx="1652888" cy="1074066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71B5218-9896-A049-DD86-F8042599ACFA}"/>
                </a:ext>
              </a:extLst>
            </p:cNvPr>
            <p:cNvSpPr txBox="1"/>
            <p:nvPr/>
          </p:nvSpPr>
          <p:spPr>
            <a:xfrm>
              <a:off x="8371632" y="2070086"/>
              <a:ext cx="29540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국가별 방위지표 시각화 차트로 가시성 확보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4626D7A-8DB7-CF1A-F3DF-55D1AC3ACF8A}"/>
                </a:ext>
              </a:extLst>
            </p:cNvPr>
            <p:cNvSpPr txBox="1"/>
            <p:nvPr/>
          </p:nvSpPr>
          <p:spPr>
            <a:xfrm>
              <a:off x="10196505" y="5727034"/>
              <a:ext cx="36463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지도와 같은 지리적 시각화 </a:t>
              </a:r>
              <a:endParaRPr lang="en-US" altLang="ko-KR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r>
                <a:rPr lang="ko-KR" altLang="en-US" sz="12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자료를 통해 </a:t>
              </a:r>
              <a:r>
                <a:rPr lang="ko-KR" altLang="en-US" sz="1200" b="1" dirty="0" err="1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직관성</a:t>
              </a:r>
              <a:r>
                <a:rPr lang="ko-KR" altLang="en-US" sz="12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증가 목표 </a:t>
              </a:r>
            </a:p>
          </p:txBody>
        </p:sp>
      </p:grpSp>
      <p:pic>
        <p:nvPicPr>
          <p:cNvPr id="91" name="그림 90">
            <a:extLst>
              <a:ext uri="{FF2B5EF4-FFF2-40B4-BE49-F238E27FC236}">
                <a16:creationId xmlns:a16="http://schemas.microsoft.com/office/drawing/2014/main" id="{637C813F-78AB-036B-864E-53F44D92C2D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997" y="4689477"/>
            <a:ext cx="3770293" cy="188531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92" name="그림 91">
            <a:extLst>
              <a:ext uri="{FF2B5EF4-FFF2-40B4-BE49-F238E27FC236}">
                <a16:creationId xmlns:a16="http://schemas.microsoft.com/office/drawing/2014/main" id="{318F9D7B-170F-F91C-940C-E8DDD869DD6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997" y="2673273"/>
            <a:ext cx="3749675" cy="19208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직사각형 94">
            <a:extLst>
              <a:ext uri="{FF2B5EF4-FFF2-40B4-BE49-F238E27FC236}">
                <a16:creationId xmlns:a16="http://schemas.microsoft.com/office/drawing/2014/main" id="{3E362728-0F83-99D6-5D9C-5B6E602EF775}"/>
              </a:ext>
            </a:extLst>
          </p:cNvPr>
          <p:cNvSpPr/>
          <p:nvPr/>
        </p:nvSpPr>
        <p:spPr>
          <a:xfrm>
            <a:off x="1503680" y="5084253"/>
            <a:ext cx="3048000" cy="140798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8938B0A9-0766-BB62-61EB-CE5D2A279736}"/>
              </a:ext>
            </a:extLst>
          </p:cNvPr>
          <p:cNvCxnSpPr>
            <a:cxnSpLocks/>
          </p:cNvCxnSpPr>
          <p:nvPr/>
        </p:nvCxnSpPr>
        <p:spPr>
          <a:xfrm>
            <a:off x="4551680" y="5400492"/>
            <a:ext cx="516605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2101F74-3F45-A4BB-4CEC-71151AA37C07}"/>
              </a:ext>
            </a:extLst>
          </p:cNvPr>
          <p:cNvSpPr txBox="1"/>
          <p:nvPr/>
        </p:nvSpPr>
        <p:spPr>
          <a:xfrm>
            <a:off x="9579439" y="5260298"/>
            <a:ext cx="26467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방위산업과 관련된 상세 데이터 제공</a:t>
            </a:r>
          </a:p>
        </p:txBody>
      </p: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8DFDD9A4-BBFC-EB79-4AB8-09673C6AAB7B}"/>
              </a:ext>
            </a:extLst>
          </p:cNvPr>
          <p:cNvCxnSpPr/>
          <p:nvPr/>
        </p:nvCxnSpPr>
        <p:spPr>
          <a:xfrm>
            <a:off x="9721128" y="5288018"/>
            <a:ext cx="0" cy="22156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2F6BFBF9-B492-8662-C45C-04B31CC7CA55}"/>
              </a:ext>
            </a:extLst>
          </p:cNvPr>
          <p:cNvSpPr/>
          <p:nvPr/>
        </p:nvSpPr>
        <p:spPr>
          <a:xfrm>
            <a:off x="1426243" y="3032325"/>
            <a:ext cx="3048000" cy="140798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AB465EB4-88A0-4B94-2E04-59D7F8E2D401}"/>
              </a:ext>
            </a:extLst>
          </p:cNvPr>
          <p:cNvCxnSpPr>
            <a:cxnSpLocks/>
          </p:cNvCxnSpPr>
          <p:nvPr/>
        </p:nvCxnSpPr>
        <p:spPr>
          <a:xfrm>
            <a:off x="4474243" y="3348564"/>
            <a:ext cx="516605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D12C72E8-3839-F230-DCB5-AF14D345CF34}"/>
              </a:ext>
            </a:extLst>
          </p:cNvPr>
          <p:cNvSpPr txBox="1"/>
          <p:nvPr/>
        </p:nvSpPr>
        <p:spPr>
          <a:xfrm>
            <a:off x="9467968" y="3204612"/>
            <a:ext cx="26467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한눈에 지표를 볼 수 있도록 </a:t>
            </a:r>
            <a:r>
              <a:rPr lang="en-US" altLang="ko-KR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UI </a:t>
            </a: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구성</a:t>
            </a:r>
          </a:p>
        </p:txBody>
      </p: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74064EB0-09AE-33B5-2381-A62583C3F9B8}"/>
              </a:ext>
            </a:extLst>
          </p:cNvPr>
          <p:cNvCxnSpPr/>
          <p:nvPr/>
        </p:nvCxnSpPr>
        <p:spPr>
          <a:xfrm>
            <a:off x="9640293" y="3237783"/>
            <a:ext cx="0" cy="22156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4EEEBD6-CE41-B797-1F97-84F8B146AACB}"/>
              </a:ext>
            </a:extLst>
          </p:cNvPr>
          <p:cNvCxnSpPr/>
          <p:nvPr/>
        </p:nvCxnSpPr>
        <p:spPr>
          <a:xfrm>
            <a:off x="9717730" y="6015126"/>
            <a:ext cx="0" cy="324388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1017F82-8D10-3AB7-D0DD-78DE87F390FB}"/>
              </a:ext>
            </a:extLst>
          </p:cNvPr>
          <p:cNvCxnSpPr/>
          <p:nvPr/>
        </p:nvCxnSpPr>
        <p:spPr>
          <a:xfrm>
            <a:off x="8996672" y="6177320"/>
            <a:ext cx="721058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222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6088B-835B-432B-0FFE-C7C3252E4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75E5F7D-0FBB-E8DC-63AD-C5C268F500B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1166491"/>
            <a:ext cx="12191991" cy="572363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F868556-5E0C-5759-1837-401C64493948}"/>
              </a:ext>
            </a:extLst>
          </p:cNvPr>
          <p:cNvSpPr txBox="1"/>
          <p:nvPr/>
        </p:nvSpPr>
        <p:spPr>
          <a:xfrm>
            <a:off x="4227158" y="502067"/>
            <a:ext cx="16421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업무 분담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FE5D1EF-793D-CE48-F389-99822E6379EE}"/>
              </a:ext>
            </a:extLst>
          </p:cNvPr>
          <p:cNvGrpSpPr/>
          <p:nvPr/>
        </p:nvGrpSpPr>
        <p:grpSpPr>
          <a:xfrm>
            <a:off x="177487" y="161967"/>
            <a:ext cx="277797" cy="266019"/>
            <a:chOff x="1904223" y="2372406"/>
            <a:chExt cx="359664" cy="359664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0DB7BD6-A767-68C1-7235-4ACBFB313DD9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6FBFDCED-E234-FFCB-4A1D-47114AE2768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19EE0EB-CED5-0B2C-7A95-920E1FA5FDBB}"/>
              </a:ext>
            </a:extLst>
          </p:cNvPr>
          <p:cNvGrpSpPr/>
          <p:nvPr/>
        </p:nvGrpSpPr>
        <p:grpSpPr>
          <a:xfrm flipH="1">
            <a:off x="11736517" y="161966"/>
            <a:ext cx="277797" cy="266019"/>
            <a:chOff x="1904223" y="2372406"/>
            <a:chExt cx="359664" cy="35966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9C6E3CE6-F71A-782E-6148-72D2DA2E51BA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ED8810AF-4694-4D21-3F56-2D48F513C1E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7B5313E-5F50-9A5B-6FD4-FD3DD9AFB991}"/>
              </a:ext>
            </a:extLst>
          </p:cNvPr>
          <p:cNvGrpSpPr/>
          <p:nvPr/>
        </p:nvGrpSpPr>
        <p:grpSpPr>
          <a:xfrm flipV="1">
            <a:off x="177487" y="6466836"/>
            <a:ext cx="277797" cy="266019"/>
            <a:chOff x="1904223" y="2372406"/>
            <a:chExt cx="359664" cy="359664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41C2DC96-BABE-A049-9EB0-27E9DD132276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D9DBEFA8-0F6D-DC36-031D-C2E69A6B162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2EDA7259-07BB-431C-B125-9E670CDE3866}"/>
              </a:ext>
            </a:extLst>
          </p:cNvPr>
          <p:cNvGrpSpPr/>
          <p:nvPr/>
        </p:nvGrpSpPr>
        <p:grpSpPr>
          <a:xfrm flipH="1" flipV="1">
            <a:off x="11736517" y="6460194"/>
            <a:ext cx="277797" cy="266019"/>
            <a:chOff x="1904223" y="2372406"/>
            <a:chExt cx="359664" cy="359664"/>
          </a:xfrm>
        </p:grpSpPr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53C60310-2B54-F6C5-28ED-A36398A4124B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D1D63938-817B-592B-2762-9CFA2DB63A0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34" name="그림 33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3A89EA64-2898-C68C-C151-593DC326139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E971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34791" r="19793" b="34025"/>
          <a:stretch/>
        </p:blipFill>
        <p:spPr>
          <a:xfrm>
            <a:off x="534983" y="427985"/>
            <a:ext cx="917652" cy="46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D334DA3C-7ACB-7096-6B66-EC4F2E589905}"/>
              </a:ext>
            </a:extLst>
          </p:cNvPr>
          <p:cNvSpPr txBox="1"/>
          <p:nvPr/>
        </p:nvSpPr>
        <p:spPr>
          <a:xfrm>
            <a:off x="2008759" y="518157"/>
            <a:ext cx="14699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WBS</a:t>
            </a:r>
            <a:endParaRPr lang="ko-KR" altLang="en-US" sz="1600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578B66E7-A7C2-D2EF-2C0F-6CCD14BF0EAD}"/>
              </a:ext>
            </a:extLst>
          </p:cNvPr>
          <p:cNvGrpSpPr/>
          <p:nvPr/>
        </p:nvGrpSpPr>
        <p:grpSpPr>
          <a:xfrm rot="13500000">
            <a:off x="3407454" y="563803"/>
            <a:ext cx="142555" cy="150161"/>
            <a:chOff x="1904223" y="2372406"/>
            <a:chExt cx="359664" cy="359664"/>
          </a:xfrm>
        </p:grpSpPr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2F15FCC9-116A-3462-7E46-67CC53C4BE7F}"/>
                </a:ext>
              </a:extLst>
            </p:cNvPr>
            <p:cNvCxnSpPr/>
            <p:nvPr/>
          </p:nvCxnSpPr>
          <p:spPr>
            <a:xfrm>
              <a:off x="1910822" y="2372406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94175A1E-F943-2121-7429-735DC8E88AA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084055" y="2201554"/>
              <a:ext cx="0" cy="359664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8D4A7014-3B7D-E0D5-0D95-19B5B36036D7}"/>
              </a:ext>
            </a:extLst>
          </p:cNvPr>
          <p:cNvGrpSpPr/>
          <p:nvPr/>
        </p:nvGrpSpPr>
        <p:grpSpPr>
          <a:xfrm rot="16200000">
            <a:off x="5853580" y="571379"/>
            <a:ext cx="174070" cy="142555"/>
            <a:chOff x="3972634" y="720754"/>
            <a:chExt cx="174070" cy="142555"/>
          </a:xfrm>
        </p:grpSpPr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87EABBC3-DF35-6A18-453F-CF0E76B2B257}"/>
                </a:ext>
              </a:extLst>
            </p:cNvPr>
            <p:cNvCxnSpPr/>
            <p:nvPr/>
          </p:nvCxnSpPr>
          <p:spPr>
            <a:xfrm rot="13500000">
              <a:off x="4071624" y="715063"/>
              <a:ext cx="0" cy="150161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직선 연결선 70">
              <a:extLst>
                <a:ext uri="{FF2B5EF4-FFF2-40B4-BE49-F238E27FC236}">
                  <a16:creationId xmlns:a16="http://schemas.microsoft.com/office/drawing/2014/main" id="{1F83399A-51C9-83FD-2DDF-98647CC7F934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3972634" y="720754"/>
              <a:ext cx="0" cy="142555"/>
            </a:xfrm>
            <a:prstGeom prst="line">
              <a:avLst/>
            </a:prstGeom>
            <a:ln w="12700"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5671CDD7-44F0-1BE6-EEB0-26C45F388FD4}"/>
              </a:ext>
            </a:extLst>
          </p:cNvPr>
          <p:cNvGrpSpPr/>
          <p:nvPr/>
        </p:nvGrpSpPr>
        <p:grpSpPr>
          <a:xfrm>
            <a:off x="5627169" y="455410"/>
            <a:ext cx="6503464" cy="5667768"/>
            <a:chOff x="5460561" y="595116"/>
            <a:chExt cx="6503464" cy="5667768"/>
          </a:xfrm>
        </p:grpSpPr>
        <p:pic>
          <p:nvPicPr>
            <p:cNvPr id="8" name="그림 7" descr="스케치, 지도, 그림, 원이(가) 표시된 사진&#10;&#10;자동 생성된 설명">
              <a:extLst>
                <a:ext uri="{FF2B5EF4-FFF2-40B4-BE49-F238E27FC236}">
                  <a16:creationId xmlns:a16="http://schemas.microsoft.com/office/drawing/2014/main" id="{3D95CCD8-25DB-49F9-1681-D953B20CC216}"/>
                </a:ext>
              </a:extLst>
            </p:cNvPr>
            <p:cNvPicPr/>
            <p:nvPr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561" y="595116"/>
              <a:ext cx="6503464" cy="5667768"/>
            </a:xfrm>
            <a:prstGeom prst="rect">
              <a:avLst/>
            </a:prstGeom>
          </p:spPr>
        </p:pic>
        <p:pic>
          <p:nvPicPr>
            <p:cNvPr id="9" name="그림 8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E4AA745D-ED0A-4EC6-BFA5-E2DE1F35C1FF}"/>
                </a:ext>
              </a:extLst>
            </p:cNvPr>
            <p:cNvPicPr/>
            <p:nvPr/>
          </p:nvPicPr>
          <p:blipFill>
            <a:blip r:embed="rId4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40" t="55432" r="38131" b="29864"/>
            <a:stretch/>
          </p:blipFill>
          <p:spPr>
            <a:xfrm>
              <a:off x="9809455" y="1030675"/>
              <a:ext cx="1772130" cy="619027"/>
            </a:xfrm>
            <a:prstGeom prst="rect">
              <a:avLst/>
            </a:prstGeom>
          </p:spPr>
        </p:pic>
        <p:pic>
          <p:nvPicPr>
            <p:cNvPr id="10" name="그림 9" descr="스크린샷, 도표, 디자인, 예술이(가) 표시된 사진&#10;&#10;자동 생성된 설명">
              <a:extLst>
                <a:ext uri="{FF2B5EF4-FFF2-40B4-BE49-F238E27FC236}">
                  <a16:creationId xmlns:a16="http://schemas.microsoft.com/office/drawing/2014/main" id="{226CDBC8-7D72-5401-F713-8A7253AB0CD7}"/>
                </a:ext>
              </a:extLst>
            </p:cNvPr>
            <p:cNvPicPr/>
            <p:nvPr/>
          </p:nvPicPr>
          <p:blipFill>
            <a:blip r:embed="rId5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429" t="45776" r="15669" b="38051"/>
            <a:stretch/>
          </p:blipFill>
          <p:spPr>
            <a:xfrm flipH="1">
              <a:off x="6501801" y="4708537"/>
              <a:ext cx="1621612" cy="823925"/>
            </a:xfrm>
            <a:prstGeom prst="rect">
              <a:avLst/>
            </a:prstGeom>
          </p:spPr>
        </p:pic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9C66F46-07B3-428B-673B-6EC18C01C7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108984"/>
              </p:ext>
            </p:extLst>
          </p:nvPr>
        </p:nvGraphicFramePr>
        <p:xfrm>
          <a:off x="534983" y="2211530"/>
          <a:ext cx="11122034" cy="361076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88862">
                  <a:extLst>
                    <a:ext uri="{9D8B030D-6E8A-4147-A177-3AD203B41FA5}">
                      <a16:colId xmlns:a16="http://schemas.microsoft.com/office/drawing/2014/main" val="2546335885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2823967160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2407211255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2883852936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2411232739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3794645870"/>
                    </a:ext>
                  </a:extLst>
                </a:gridCol>
                <a:gridCol w="1588862">
                  <a:extLst>
                    <a:ext uri="{9D8B030D-6E8A-4147-A177-3AD203B41FA5}">
                      <a16:colId xmlns:a16="http://schemas.microsoft.com/office/drawing/2014/main" val="4018236545"/>
                    </a:ext>
                  </a:extLst>
                </a:gridCol>
              </a:tblGrid>
              <a:tr h="51161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11. 1W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11. 2W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11. 3W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11. 4W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12. 1W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12. 2W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6222379"/>
                  </a:ext>
                </a:extLst>
              </a:tr>
              <a:tr h="511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국가 데이터 수집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각 사이트의 정보 취합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3429725"/>
                  </a:ext>
                </a:extLst>
              </a:tr>
              <a:tr h="511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기업 데이터 수집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기업별 정보 취합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1237069"/>
                  </a:ext>
                </a:extLst>
              </a:tr>
              <a:tr h="511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데이터 </a:t>
                      </a:r>
                      <a:r>
                        <a:rPr lang="ko-KR" altLang="en-US" sz="1400" b="1" dirty="0" err="1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전처리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CSV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로 다운받은 데이터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결측치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이상치 처리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294093"/>
                  </a:ext>
                </a:extLst>
              </a:tr>
              <a:tr h="5410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데이터 분석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전처리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 완료된 데이터 분석진행</a:t>
                      </a: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6928319"/>
                  </a:ext>
                </a:extLst>
              </a:tr>
              <a:tr h="511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서버 연결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분석 완성 데이터 서버 업로드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4423710"/>
                  </a:ext>
                </a:extLst>
              </a:tr>
              <a:tr h="511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웹 대시보드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웹 대시보드 구현 및 서버와 연결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198733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104662C-9AF9-0793-F894-1072B97B89EA}"/>
              </a:ext>
            </a:extLst>
          </p:cNvPr>
          <p:cNvSpPr txBox="1"/>
          <p:nvPr/>
        </p:nvSpPr>
        <p:spPr>
          <a:xfrm>
            <a:off x="443807" y="1342874"/>
            <a:ext cx="1063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WBS</a:t>
            </a:r>
          </a:p>
        </p:txBody>
      </p:sp>
    </p:spTree>
    <p:extLst>
      <p:ext uri="{BB962C8B-B14F-4D97-AF65-F5344CB8AC3E}">
        <p14:creationId xmlns:p14="http://schemas.microsoft.com/office/powerpoint/2010/main" val="2209458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4348</TotalTime>
  <Words>1439</Words>
  <Application>Microsoft Office PowerPoint</Application>
  <PresentationFormat>와이드스크린</PresentationFormat>
  <Paragraphs>327</Paragraphs>
  <Slides>40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7" baseType="lpstr">
      <vt:lpstr>Pretendard Medium</vt:lpstr>
      <vt:lpstr>Pretendard SemiBold</vt:lpstr>
      <vt:lpstr>맑은 고딕</vt:lpstr>
      <vt:lpstr>Pretendard Light</vt:lpstr>
      <vt:lpstr>Arial</vt:lpstr>
      <vt:lpstr>Pretendard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소명 이</dc:creator>
  <cp:lastModifiedBy>소명 이</cp:lastModifiedBy>
  <cp:revision>22</cp:revision>
  <dcterms:created xsi:type="dcterms:W3CDTF">2024-11-13T06:02:40Z</dcterms:created>
  <dcterms:modified xsi:type="dcterms:W3CDTF">2024-12-18T03:00:56Z</dcterms:modified>
</cp:coreProperties>
</file>

<file path=docProps/thumbnail.jpeg>
</file>